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60" r:id="rId3"/>
    <p:sldId id="261" r:id="rId4"/>
    <p:sldId id="262" r:id="rId5"/>
    <p:sldId id="263" r:id="rId6"/>
    <p:sldId id="257" r:id="rId7"/>
    <p:sldId id="256" r:id="rId8"/>
    <p:sldId id="258" r:id="rId9"/>
    <p:sldId id="259" r:id="rId10"/>
    <p:sldId id="264" r:id="rId11"/>
    <p:sldId id="265" r:id="rId12"/>
    <p:sldId id="267" r:id="rId13"/>
    <p:sldId id="266" r:id="rId14"/>
    <p:sldId id="269" r:id="rId15"/>
    <p:sldId id="268" r:id="rId16"/>
    <p:sldId id="271"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6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F0840A-3983-462F-9363-B43462B2E397}" type="datetimeFigureOut">
              <a:rPr lang="en-US" smtClean="0"/>
              <a:pPr/>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B178B-CF23-4C88-9E3D-1ED32CC9FA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0840A-3983-462F-9363-B43462B2E397}" type="datetimeFigureOut">
              <a:rPr lang="en-US" smtClean="0"/>
              <a:pPr/>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B178B-CF23-4C88-9E3D-1ED32CC9FA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0840A-3983-462F-9363-B43462B2E397}" type="datetimeFigureOut">
              <a:rPr lang="en-US" smtClean="0"/>
              <a:pPr/>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B178B-CF23-4C88-9E3D-1ED32CC9FA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0840A-3983-462F-9363-B43462B2E397}" type="datetimeFigureOut">
              <a:rPr lang="en-US" smtClean="0"/>
              <a:pPr/>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B178B-CF23-4C88-9E3D-1ED32CC9FA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0840A-3983-462F-9363-B43462B2E397}" type="datetimeFigureOut">
              <a:rPr lang="en-US" smtClean="0"/>
              <a:pPr/>
              <a:t>6/23/15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B178B-CF23-4C88-9E3D-1ED32CC9FA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F0840A-3983-462F-9363-B43462B2E397}" type="datetimeFigureOut">
              <a:rPr lang="en-US" smtClean="0"/>
              <a:pPr/>
              <a:t>6/23/15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B178B-CF23-4C88-9E3D-1ED32CC9FA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F0840A-3983-462F-9363-B43462B2E397}" type="datetimeFigureOut">
              <a:rPr lang="en-US" smtClean="0"/>
              <a:pPr/>
              <a:t>6/23/15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B178B-CF23-4C88-9E3D-1ED32CC9FA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0840A-3983-462F-9363-B43462B2E397}" type="datetimeFigureOut">
              <a:rPr lang="en-US" smtClean="0"/>
              <a:pPr/>
              <a:t>6/23/15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B178B-CF23-4C88-9E3D-1ED32CC9FA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0840A-3983-462F-9363-B43462B2E397}" type="datetimeFigureOut">
              <a:rPr lang="en-US" smtClean="0"/>
              <a:pPr/>
              <a:t>6/23/15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B178B-CF23-4C88-9E3D-1ED32CC9FA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0840A-3983-462F-9363-B43462B2E397}" type="datetimeFigureOut">
              <a:rPr lang="en-US" smtClean="0"/>
              <a:pPr/>
              <a:t>6/23/15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B178B-CF23-4C88-9E3D-1ED32CC9FA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0840A-3983-462F-9363-B43462B2E397}" type="datetimeFigureOut">
              <a:rPr lang="en-US" smtClean="0"/>
              <a:pPr/>
              <a:t>6/23/15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B178B-CF23-4C88-9E3D-1ED32CC9FA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0840A-3983-462F-9363-B43462B2E397}" type="datetimeFigureOut">
              <a:rPr lang="en-US" smtClean="0"/>
              <a:pPr/>
              <a:t>6/23/15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B178B-CF23-4C88-9E3D-1ED32CC9FA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www.purerenovation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www.purerenovations.com/" TargetMode="External"/><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purerenovations.com/assets/img/logo.png"/>
          <p:cNvPicPr>
            <a:picLocks noChangeAspect="1" noChangeArrowheads="1"/>
          </p:cNvPicPr>
          <p:nvPr/>
        </p:nvPicPr>
        <p:blipFill>
          <a:blip r:embed="rId2" cstate="print"/>
          <a:srcRect/>
          <a:stretch>
            <a:fillRect/>
          </a:stretch>
        </p:blipFill>
        <p:spPr bwMode="auto">
          <a:xfrm>
            <a:off x="1488831" y="1066800"/>
            <a:ext cx="6283569" cy="1219200"/>
          </a:xfrm>
          <a:prstGeom prst="rect">
            <a:avLst/>
          </a:prstGeom>
          <a:noFill/>
        </p:spPr>
      </p:pic>
      <p:sp>
        <p:nvSpPr>
          <p:cNvPr id="3" name="TextBox 2"/>
          <p:cNvSpPr txBox="1"/>
          <p:nvPr/>
        </p:nvSpPr>
        <p:spPr>
          <a:xfrm>
            <a:off x="2133600" y="3072825"/>
            <a:ext cx="4648200" cy="584775"/>
          </a:xfrm>
          <a:prstGeom prst="rect">
            <a:avLst/>
          </a:prstGeom>
          <a:noFill/>
        </p:spPr>
        <p:txBody>
          <a:bodyPr wrap="square" rtlCol="0">
            <a:spAutoFit/>
          </a:bodyPr>
          <a:lstStyle/>
          <a:p>
            <a:pPr algn="ctr"/>
            <a:r>
              <a:rPr lang="en-US" sz="3200" b="1" dirty="0" smtClean="0"/>
              <a:t>Client Profiles</a:t>
            </a:r>
            <a:endParaRPr lang="en-US" sz="3200" b="1" dirty="0"/>
          </a:p>
        </p:txBody>
      </p:sp>
      <p:sp>
        <p:nvSpPr>
          <p:cNvPr id="3075" name="Rectangle 3"/>
          <p:cNvSpPr>
            <a:spLocks noChangeArrowheads="1"/>
          </p:cNvSpPr>
          <p:nvPr/>
        </p:nvSpPr>
        <p:spPr bwMode="auto">
          <a:xfrm>
            <a:off x="794908" y="5562600"/>
            <a:ext cx="7554183"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1555 County Road 25 South ∙ Bellefontaine, OH 43311 ∙ (937) 565-4910</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i="0" u="sng" strike="noStrike" cap="none" normalizeH="0" baseline="0" dirty="0" smtClean="0">
              <a:ln>
                <a:noFill/>
              </a:ln>
              <a:effectLst/>
              <a:latin typeface="Arial" pitchFamily="34" charset="0"/>
              <a:ea typeface="Calibri" pitchFamily="34" charset="0"/>
              <a:cs typeface="Arial" pitchFamily="34" charset="0"/>
              <a:hlinkClick r:id="rId3"/>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i="0" u="sng" strike="noStrike" cap="none" normalizeH="0" baseline="0" dirty="0" smtClean="0">
                <a:ln>
                  <a:noFill/>
                </a:ln>
                <a:effectLst/>
                <a:latin typeface="Arial" pitchFamily="34" charset="0"/>
                <a:ea typeface="Calibri" pitchFamily="34" charset="0"/>
                <a:cs typeface="Arial" pitchFamily="34" charset="0"/>
                <a:hlinkClick r:id="rId3"/>
              </a:rPr>
              <a:t>www.purerenovations.com</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1524000" y="4876800"/>
            <a:ext cx="6096000" cy="461665"/>
          </a:xfrm>
          <a:prstGeom prst="rect">
            <a:avLst/>
          </a:prstGeom>
          <a:noFill/>
        </p:spPr>
        <p:txBody>
          <a:bodyPr wrap="square" rtlCol="0">
            <a:spAutoFit/>
          </a:bodyPr>
          <a:lstStyle/>
          <a:p>
            <a:pPr algn="ctr"/>
            <a:r>
              <a:rPr lang="en-US" sz="2400" dirty="0" smtClean="0"/>
              <a:t>A Company that You can Trust and Rely Upon</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n Pritt\Desktop\Pure Renovations Photos\IMG_2899.JPG"/>
          <p:cNvPicPr>
            <a:picLocks noChangeAspect="1" noChangeArrowheads="1"/>
          </p:cNvPicPr>
          <p:nvPr/>
        </p:nvPicPr>
        <p:blipFill>
          <a:blip r:embed="rId2" cstate="print"/>
          <a:srcRect/>
          <a:stretch>
            <a:fillRect/>
          </a:stretch>
        </p:blipFill>
        <p:spPr bwMode="auto">
          <a:xfrm>
            <a:off x="76200" y="152400"/>
            <a:ext cx="8991600" cy="6629400"/>
          </a:xfrm>
          <a:prstGeom prst="rect">
            <a:avLst/>
          </a:prstGeom>
          <a:noFill/>
        </p:spPr>
      </p:pic>
      <p:sp>
        <p:nvSpPr>
          <p:cNvPr id="3" name="TextBox 2"/>
          <p:cNvSpPr txBox="1"/>
          <p:nvPr/>
        </p:nvSpPr>
        <p:spPr>
          <a:xfrm>
            <a:off x="7086600" y="4173141"/>
            <a:ext cx="2057400" cy="1846659"/>
          </a:xfrm>
          <a:prstGeom prst="rect">
            <a:avLst/>
          </a:prstGeom>
          <a:noFill/>
        </p:spPr>
        <p:txBody>
          <a:bodyPr wrap="square" rtlCol="0">
            <a:spAutoFit/>
          </a:bodyPr>
          <a:lstStyle/>
          <a:p>
            <a:r>
              <a:rPr lang="en-US" sz="2400" b="1" dirty="0" smtClean="0">
                <a:solidFill>
                  <a:schemeClr val="bg1"/>
                </a:solidFill>
                <a:latin typeface="Calibri" pitchFamily="34" charset="0"/>
              </a:rPr>
              <a:t>Shawn Huston</a:t>
            </a:r>
          </a:p>
          <a:p>
            <a:r>
              <a:rPr lang="en-US" b="1" dirty="0" smtClean="0">
                <a:solidFill>
                  <a:schemeClr val="bg1"/>
                </a:solidFill>
                <a:latin typeface="Calibri" pitchFamily="34" charset="0"/>
              </a:rPr>
              <a:t>323 South High St.</a:t>
            </a:r>
          </a:p>
          <a:p>
            <a:r>
              <a:rPr lang="en-US" b="1" dirty="0" smtClean="0">
                <a:solidFill>
                  <a:schemeClr val="bg1"/>
                </a:solidFill>
                <a:latin typeface="Calibri" pitchFamily="34" charset="0"/>
              </a:rPr>
              <a:t>Kenton, Ohio 45840</a:t>
            </a:r>
          </a:p>
          <a:p>
            <a:r>
              <a:rPr lang="en-US" b="1" dirty="0" smtClean="0">
                <a:solidFill>
                  <a:schemeClr val="bg1"/>
                </a:solidFill>
                <a:latin typeface="Calibri" pitchFamily="34" charset="0"/>
              </a:rPr>
              <a:t>Ph. # 419-202-6219 </a:t>
            </a:r>
          </a:p>
          <a:p>
            <a:endParaRPr lang="en-US" dirty="0"/>
          </a:p>
        </p:txBody>
      </p:sp>
      <p:sp>
        <p:nvSpPr>
          <p:cNvPr id="4" name="TextBox 3"/>
          <p:cNvSpPr txBox="1"/>
          <p:nvPr/>
        </p:nvSpPr>
        <p:spPr>
          <a:xfrm>
            <a:off x="3657600" y="152400"/>
            <a:ext cx="5410200" cy="1323439"/>
          </a:xfrm>
          <a:prstGeom prst="rect">
            <a:avLst/>
          </a:prstGeom>
          <a:noFill/>
        </p:spPr>
        <p:txBody>
          <a:bodyPr wrap="square" rtlCol="0">
            <a:spAutoFit/>
          </a:bodyPr>
          <a:lstStyle/>
          <a:p>
            <a:r>
              <a:rPr lang="en-US" sz="3200" b="1" dirty="0" smtClean="0"/>
              <a:t>	  </a:t>
            </a:r>
            <a:r>
              <a:rPr lang="en-US" sz="4400" b="1" dirty="0" smtClean="0"/>
              <a:t>Pure Renovations </a:t>
            </a:r>
          </a:p>
          <a:p>
            <a:r>
              <a:rPr lang="en-US" sz="3200" b="1" dirty="0"/>
              <a:t>	</a:t>
            </a:r>
            <a:r>
              <a:rPr lang="en-US" sz="3200" b="1" dirty="0" smtClean="0"/>
              <a:t>                </a:t>
            </a:r>
            <a:r>
              <a:rPr lang="en-US" sz="3600" b="1" dirty="0" smtClean="0"/>
              <a:t>Project Profile</a:t>
            </a:r>
            <a:endParaRPr lang="en-US" sz="3600" b="1" dirty="0"/>
          </a:p>
        </p:txBody>
      </p:sp>
      <p:sp>
        <p:nvSpPr>
          <p:cNvPr id="5" name="Rectangle 4"/>
          <p:cNvSpPr/>
          <p:nvPr/>
        </p:nvSpPr>
        <p:spPr>
          <a:xfrm>
            <a:off x="990600" y="6059269"/>
            <a:ext cx="4572000" cy="646331"/>
          </a:xfrm>
          <a:prstGeom prst="rect">
            <a:avLst/>
          </a:prstGeom>
        </p:spPr>
        <p:txBody>
          <a:bodyPr>
            <a:spAutoFit/>
          </a:bodyPr>
          <a:lstStyle/>
          <a:p>
            <a:pPr algn="ctr"/>
            <a:r>
              <a:rPr lang="en-US" b="1" dirty="0" smtClean="0">
                <a:latin typeface="Calibri" pitchFamily="34" charset="0"/>
              </a:rPr>
              <a:t>Note: Additional photos of this project are </a:t>
            </a:r>
          </a:p>
          <a:p>
            <a:pPr algn="ctr"/>
            <a:r>
              <a:rPr lang="en-US" b="1" dirty="0" smtClean="0">
                <a:latin typeface="Calibri" pitchFamily="34" charset="0"/>
              </a:rPr>
              <a:t>available upon request</a:t>
            </a:r>
            <a:r>
              <a:rPr lang="en-US" dirty="0" smtClean="0">
                <a:latin typeface="Calibri" pitchFamily="34" charset="0"/>
              </a:rPr>
              <a:t>.</a:t>
            </a:r>
            <a:endParaRPr lang="en-US" dirty="0">
              <a:latin typeface="Calibri" pitchFamily="34" charset="0"/>
            </a:endParaRPr>
          </a:p>
        </p:txBody>
      </p:sp>
      <p:sp>
        <p:nvSpPr>
          <p:cNvPr id="6" name="Rectangle 5"/>
          <p:cNvSpPr/>
          <p:nvPr/>
        </p:nvSpPr>
        <p:spPr>
          <a:xfrm>
            <a:off x="199906" y="496669"/>
            <a:ext cx="2211311" cy="646331"/>
          </a:xfrm>
          <a:prstGeom prst="rect">
            <a:avLst/>
          </a:prstGeom>
        </p:spPr>
        <p:txBody>
          <a:bodyPr wrap="none">
            <a:spAutoFit/>
          </a:bodyPr>
          <a:lstStyle/>
          <a:p>
            <a:pPr algn="ctr"/>
            <a:r>
              <a:rPr lang="en-US" b="1" dirty="0" smtClean="0">
                <a:solidFill>
                  <a:schemeClr val="bg1"/>
                </a:solidFill>
              </a:rPr>
              <a:t>Home Owner's Story </a:t>
            </a:r>
          </a:p>
          <a:p>
            <a:pPr algn="ctr"/>
            <a:r>
              <a:rPr lang="en-US" b="1" dirty="0" smtClean="0">
                <a:solidFill>
                  <a:schemeClr val="bg1"/>
                </a:solidFill>
              </a:rPr>
              <a:t>Reverse Side </a:t>
            </a:r>
            <a:endParaRPr lang="en-US" b="1" dirty="0">
              <a:solidFill>
                <a:schemeClr val="bg1"/>
              </a:solidFill>
            </a:endParaRPr>
          </a:p>
        </p:txBody>
      </p:sp>
      <p:sp>
        <p:nvSpPr>
          <p:cNvPr id="8" name="TextBox 7"/>
          <p:cNvSpPr txBox="1"/>
          <p:nvPr/>
        </p:nvSpPr>
        <p:spPr>
          <a:xfrm>
            <a:off x="5334000" y="3572470"/>
            <a:ext cx="1295400" cy="923330"/>
          </a:xfrm>
          <a:prstGeom prst="rect">
            <a:avLst/>
          </a:prstGeom>
          <a:noFill/>
        </p:spPr>
        <p:txBody>
          <a:bodyPr wrap="square" rtlCol="0">
            <a:spAutoFit/>
          </a:bodyPr>
          <a:lstStyle/>
          <a:p>
            <a:r>
              <a:rPr lang="en-US" b="1" dirty="0" smtClean="0"/>
              <a:t>  This is </a:t>
            </a:r>
          </a:p>
          <a:p>
            <a:r>
              <a:rPr lang="en-US" b="1" dirty="0" smtClean="0"/>
              <a:t> an after </a:t>
            </a:r>
          </a:p>
          <a:p>
            <a:r>
              <a:rPr lang="en-US" b="1" dirty="0" smtClean="0"/>
              <a:t>  photo</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304800"/>
            <a:ext cx="8458200" cy="6647974"/>
          </a:xfrm>
          <a:prstGeom prst="rect">
            <a:avLst/>
          </a:prstGeom>
          <a:noFill/>
          <a:ln w="9525">
            <a:noFill/>
            <a:miter lim="800000"/>
            <a:headEnd/>
            <a:tailEnd/>
          </a:ln>
        </p:spPr>
        <p:txBody>
          <a:bodyPr wrap="square">
            <a:spAutoFit/>
          </a:bodyPr>
          <a:lstStyle/>
          <a:p>
            <a:pPr algn="ctr"/>
            <a:r>
              <a:rPr lang="en-US" sz="2400" b="1" dirty="0">
                <a:latin typeface="Calibri" pitchFamily="34" charset="0"/>
              </a:rPr>
              <a:t>Shawn Huston</a:t>
            </a:r>
          </a:p>
          <a:p>
            <a:pPr algn="ctr"/>
            <a:endParaRPr lang="en-US" sz="800" b="1" dirty="0" smtClean="0">
              <a:latin typeface="Calibri" pitchFamily="34" charset="0"/>
            </a:endParaRPr>
          </a:p>
          <a:p>
            <a:pPr algn="ctr"/>
            <a:r>
              <a:rPr lang="en-US" sz="2000" b="1" dirty="0" smtClean="0">
                <a:latin typeface="Calibri" pitchFamily="34" charset="0"/>
              </a:rPr>
              <a:t>323 </a:t>
            </a:r>
            <a:r>
              <a:rPr lang="en-US" sz="2000" b="1" dirty="0">
                <a:latin typeface="Calibri" pitchFamily="34" charset="0"/>
              </a:rPr>
              <a:t>South High </a:t>
            </a:r>
            <a:r>
              <a:rPr lang="en-US" sz="2000" b="1" dirty="0" smtClean="0">
                <a:latin typeface="Calibri" pitchFamily="34" charset="0"/>
              </a:rPr>
              <a:t>St. ∙ Kenton</a:t>
            </a:r>
            <a:r>
              <a:rPr lang="en-US" sz="2000" b="1" dirty="0">
                <a:latin typeface="Calibri" pitchFamily="34" charset="0"/>
              </a:rPr>
              <a:t>, Ohio </a:t>
            </a:r>
            <a:r>
              <a:rPr lang="en-US" sz="2000" b="1" dirty="0" smtClean="0">
                <a:latin typeface="Calibri" pitchFamily="34" charset="0"/>
              </a:rPr>
              <a:t>45840 ∙ Ph</a:t>
            </a:r>
            <a:r>
              <a:rPr lang="en-US" sz="2000" b="1" dirty="0">
                <a:latin typeface="Calibri" pitchFamily="34" charset="0"/>
              </a:rPr>
              <a:t>. # 419-202-6219 </a:t>
            </a:r>
          </a:p>
          <a:p>
            <a:endParaRPr lang="en-US" sz="2000" dirty="0">
              <a:latin typeface="Calibri" pitchFamily="34" charset="0"/>
            </a:endParaRPr>
          </a:p>
          <a:p>
            <a:r>
              <a:rPr lang="en-US" sz="1600" b="1" dirty="0">
                <a:latin typeface="Calibri" pitchFamily="34" charset="0"/>
              </a:rPr>
              <a:t>S</a:t>
            </a:r>
            <a:r>
              <a:rPr lang="en-US" sz="1400" dirty="0">
                <a:latin typeface="Calibri" pitchFamily="34" charset="0"/>
              </a:rPr>
              <a:t>hawn is a very successful high school football coach who recently moved to Springfield, Mo.  Prior to his move he </a:t>
            </a:r>
            <a:endParaRPr lang="en-US" sz="1400" dirty="0" smtClean="0">
              <a:latin typeface="Calibri" pitchFamily="34" charset="0"/>
            </a:endParaRPr>
          </a:p>
          <a:p>
            <a:r>
              <a:rPr lang="en-US" sz="1400" dirty="0" smtClean="0">
                <a:latin typeface="Calibri" pitchFamily="34" charset="0"/>
              </a:rPr>
              <a:t>was </a:t>
            </a:r>
            <a:r>
              <a:rPr lang="en-US" sz="1400" dirty="0">
                <a:latin typeface="Calibri" pitchFamily="34" charset="0"/>
              </a:rPr>
              <a:t>in the process of selling his house when he too allowed Pure Renovations to represent his claim.  Shawn has </a:t>
            </a:r>
            <a:endParaRPr lang="en-US" sz="1400" dirty="0" smtClean="0">
              <a:latin typeface="Calibri" pitchFamily="34" charset="0"/>
            </a:endParaRPr>
          </a:p>
          <a:p>
            <a:r>
              <a:rPr lang="en-US" sz="1400" dirty="0" smtClean="0">
                <a:latin typeface="Calibri" pitchFamily="34" charset="0"/>
              </a:rPr>
              <a:t>gone </a:t>
            </a:r>
            <a:r>
              <a:rPr lang="en-US" sz="1400" dirty="0">
                <a:latin typeface="Calibri" pitchFamily="34" charset="0"/>
              </a:rPr>
              <a:t>from thinking this is too good to be true to letting everyone know how the process worked for he and his </a:t>
            </a:r>
            <a:endParaRPr lang="en-US" sz="1400" dirty="0" smtClean="0">
              <a:latin typeface="Calibri" pitchFamily="34" charset="0"/>
            </a:endParaRPr>
          </a:p>
          <a:p>
            <a:r>
              <a:rPr lang="en-US" sz="1400" dirty="0" smtClean="0">
                <a:latin typeface="Calibri" pitchFamily="34" charset="0"/>
              </a:rPr>
              <a:t>family</a:t>
            </a:r>
            <a:r>
              <a:rPr lang="en-US" sz="1400" dirty="0">
                <a:latin typeface="Calibri" pitchFamily="34" charset="0"/>
              </a:rPr>
              <a:t>.  His home </a:t>
            </a:r>
            <a:r>
              <a:rPr lang="en-US" sz="1400" dirty="0" smtClean="0">
                <a:latin typeface="Calibri" pitchFamily="34" charset="0"/>
              </a:rPr>
              <a:t>recently sold </a:t>
            </a:r>
            <a:r>
              <a:rPr lang="en-US" sz="1400" dirty="0">
                <a:latin typeface="Calibri" pitchFamily="34" charset="0"/>
              </a:rPr>
              <a:t>just after getting his new roof.  </a:t>
            </a:r>
            <a:endParaRPr lang="en-US" sz="1400" dirty="0" smtClean="0">
              <a:latin typeface="Calibri" pitchFamily="34" charset="0"/>
            </a:endParaRPr>
          </a:p>
          <a:p>
            <a:endParaRPr lang="en-US" sz="1400" dirty="0" smtClean="0">
              <a:latin typeface="Calibri" pitchFamily="34" charset="0"/>
            </a:endParaRPr>
          </a:p>
          <a:p>
            <a:r>
              <a:rPr lang="en-US" sz="1400" b="1" dirty="0" smtClean="0">
                <a:latin typeface="Calibri" pitchFamily="34" charset="0"/>
              </a:rPr>
              <a:t>H</a:t>
            </a:r>
            <a:r>
              <a:rPr lang="en-US" sz="1400" dirty="0" smtClean="0">
                <a:latin typeface="Calibri" pitchFamily="34" charset="0"/>
              </a:rPr>
              <a:t>e </a:t>
            </a:r>
            <a:r>
              <a:rPr lang="en-US" sz="1400" dirty="0">
                <a:latin typeface="Calibri" pitchFamily="34" charset="0"/>
              </a:rPr>
              <a:t>had several shingles </a:t>
            </a:r>
            <a:r>
              <a:rPr lang="en-US" sz="1400" dirty="0" smtClean="0">
                <a:latin typeface="Calibri" pitchFamily="34" charset="0"/>
              </a:rPr>
              <a:t>missing </a:t>
            </a:r>
            <a:r>
              <a:rPr lang="en-US" sz="1400" dirty="0">
                <a:latin typeface="Calibri" pitchFamily="34" charset="0"/>
              </a:rPr>
              <a:t>due to high winds in the area earlier this year. </a:t>
            </a:r>
            <a:r>
              <a:rPr lang="en-US" sz="1400" dirty="0" smtClean="0">
                <a:latin typeface="Calibri" pitchFamily="34" charset="0"/>
              </a:rPr>
              <a:t> We were </a:t>
            </a:r>
            <a:r>
              <a:rPr lang="en-US" sz="1400" dirty="0">
                <a:latin typeface="Calibri" pitchFamily="34" charset="0"/>
              </a:rPr>
              <a:t>able to help </a:t>
            </a:r>
            <a:endParaRPr lang="en-US" sz="1400" dirty="0" smtClean="0">
              <a:latin typeface="Calibri" pitchFamily="34" charset="0"/>
            </a:endParaRPr>
          </a:p>
          <a:p>
            <a:r>
              <a:rPr lang="en-US" sz="1400" dirty="0" smtClean="0">
                <a:latin typeface="Calibri" pitchFamily="34" charset="0"/>
              </a:rPr>
              <a:t>Shawn </a:t>
            </a:r>
            <a:r>
              <a:rPr lang="en-US" sz="1400" dirty="0">
                <a:latin typeface="Calibri" pitchFamily="34" charset="0"/>
              </a:rPr>
              <a:t>work through the process, which took a little time, but was well worth it in the end.  His house has very </a:t>
            </a:r>
            <a:endParaRPr lang="en-US" sz="1400" dirty="0" smtClean="0">
              <a:latin typeface="Calibri" pitchFamily="34" charset="0"/>
            </a:endParaRPr>
          </a:p>
          <a:p>
            <a:r>
              <a:rPr lang="en-US" sz="1400" dirty="0" smtClean="0">
                <a:latin typeface="Calibri" pitchFamily="34" charset="0"/>
              </a:rPr>
              <a:t>steep </a:t>
            </a:r>
            <a:r>
              <a:rPr lang="en-US" sz="1400" dirty="0">
                <a:latin typeface="Calibri" pitchFamily="34" charset="0"/>
              </a:rPr>
              <a:t>slopes and his water and gutter problems were solved.  By the way, that was done at no additional cost because he asked us to help him in this area.  We worked through the claims department to get him what he needed. The </a:t>
            </a:r>
            <a:r>
              <a:rPr lang="en-US" sz="1400" dirty="0" smtClean="0">
                <a:latin typeface="Calibri" pitchFamily="34" charset="0"/>
              </a:rPr>
              <a:t>insurance </a:t>
            </a:r>
            <a:r>
              <a:rPr lang="en-US" sz="1400" dirty="0">
                <a:latin typeface="Calibri" pitchFamily="34" charset="0"/>
              </a:rPr>
              <a:t>company covered the entire cost and Pure Renovations completed the work.  </a:t>
            </a:r>
          </a:p>
          <a:p>
            <a:endParaRPr lang="en-US" sz="1400" dirty="0">
              <a:latin typeface="Calibri" pitchFamily="34" charset="0"/>
            </a:endParaRPr>
          </a:p>
          <a:p>
            <a:r>
              <a:rPr lang="en-US" sz="1400" b="1" dirty="0">
                <a:latin typeface="Calibri" pitchFamily="34" charset="0"/>
              </a:rPr>
              <a:t>S</a:t>
            </a:r>
            <a:r>
              <a:rPr lang="en-US" sz="1400" dirty="0">
                <a:latin typeface="Calibri" pitchFamily="34" charset="0"/>
              </a:rPr>
              <a:t>ince this has occurred, Shawn currently participates in Pure Renovation’s referral program. He too seems to be </a:t>
            </a:r>
            <a:endParaRPr lang="en-US" sz="1400" dirty="0" smtClean="0">
              <a:latin typeface="Calibri" pitchFamily="34" charset="0"/>
            </a:endParaRPr>
          </a:p>
          <a:p>
            <a:r>
              <a:rPr lang="en-US" sz="1400" dirty="0" smtClean="0">
                <a:latin typeface="Calibri" pitchFamily="34" charset="0"/>
              </a:rPr>
              <a:t>very </a:t>
            </a:r>
            <a:r>
              <a:rPr lang="en-US" sz="1400" dirty="0">
                <a:latin typeface="Calibri" pitchFamily="34" charset="0"/>
              </a:rPr>
              <a:t>happy and has introduced his next door neighbors to us. Several projects will stem from Shawn’s leap of faith </a:t>
            </a:r>
            <a:endParaRPr lang="en-US" sz="1400" dirty="0" smtClean="0">
              <a:latin typeface="Calibri" pitchFamily="34" charset="0"/>
            </a:endParaRPr>
          </a:p>
          <a:p>
            <a:r>
              <a:rPr lang="en-US" sz="1400" dirty="0" smtClean="0">
                <a:latin typeface="Calibri" pitchFamily="34" charset="0"/>
              </a:rPr>
              <a:t>in </a:t>
            </a:r>
            <a:r>
              <a:rPr lang="en-US" sz="1400" dirty="0">
                <a:latin typeface="Calibri" pitchFamily="34" charset="0"/>
              </a:rPr>
              <a:t>trying something that he did not think would be worth the time and effort to explain. He will be the first to tell </a:t>
            </a:r>
            <a:endParaRPr lang="en-US" sz="1400" dirty="0" smtClean="0">
              <a:latin typeface="Calibri" pitchFamily="34" charset="0"/>
            </a:endParaRPr>
          </a:p>
          <a:p>
            <a:r>
              <a:rPr lang="en-US" sz="1400" dirty="0" smtClean="0">
                <a:latin typeface="Calibri" pitchFamily="34" charset="0"/>
              </a:rPr>
              <a:t>you </a:t>
            </a:r>
            <a:r>
              <a:rPr lang="en-US" sz="1400" dirty="0">
                <a:latin typeface="Calibri" pitchFamily="34" charset="0"/>
              </a:rPr>
              <a:t>that it was a pleasant surprise when he received his totally free new roof.  The new home owner, who received a </a:t>
            </a:r>
            <a:r>
              <a:rPr lang="en-US" sz="1400" dirty="0" smtClean="0">
                <a:latin typeface="Calibri" pitchFamily="34" charset="0"/>
              </a:rPr>
              <a:t>life-time </a:t>
            </a:r>
            <a:r>
              <a:rPr lang="en-US" sz="1400" dirty="0">
                <a:latin typeface="Calibri" pitchFamily="34" charset="0"/>
              </a:rPr>
              <a:t>warranted roof, is also well pleased with the outcome and exceptional service from Pure Renovations.</a:t>
            </a:r>
            <a:endParaRPr lang="en-US" sz="1400" dirty="0" smtClean="0">
              <a:latin typeface="Calibri" pitchFamily="34" charset="0"/>
            </a:endParaRPr>
          </a:p>
          <a:p>
            <a:endParaRPr lang="en-US" sz="1400" dirty="0" smtClean="0">
              <a:latin typeface="Calibri" pitchFamily="34" charset="0"/>
            </a:endParaRPr>
          </a:p>
          <a:p>
            <a:r>
              <a:rPr lang="en-US" sz="1400" b="1" dirty="0" smtClean="0">
                <a:latin typeface="Calibri" pitchFamily="34" charset="0"/>
              </a:rPr>
              <a:t>S</a:t>
            </a:r>
            <a:r>
              <a:rPr lang="en-US" sz="1400" dirty="0" smtClean="0">
                <a:latin typeface="Calibri" pitchFamily="34" charset="0"/>
              </a:rPr>
              <a:t>hawn </a:t>
            </a:r>
            <a:r>
              <a:rPr lang="en-US" sz="1400" dirty="0">
                <a:latin typeface="Calibri" pitchFamily="34" charset="0"/>
              </a:rPr>
              <a:t>is a very outgoing, well spoken, and very personable individual to get to know </a:t>
            </a:r>
            <a:r>
              <a:rPr lang="en-US" sz="1400" dirty="0" smtClean="0">
                <a:latin typeface="Calibri" pitchFamily="34" charset="0"/>
              </a:rPr>
              <a:t>that will welcome </a:t>
            </a:r>
            <a:r>
              <a:rPr lang="en-US" sz="1400" dirty="0">
                <a:latin typeface="Calibri" pitchFamily="34" charset="0"/>
              </a:rPr>
              <a:t>your call.  </a:t>
            </a:r>
            <a:endParaRPr lang="en-US" sz="1400" dirty="0" smtClean="0">
              <a:latin typeface="Calibri" pitchFamily="34" charset="0"/>
            </a:endParaRPr>
          </a:p>
          <a:p>
            <a:r>
              <a:rPr lang="en-US" sz="1400" dirty="0" smtClean="0">
                <a:latin typeface="Calibri" pitchFamily="34" charset="0"/>
              </a:rPr>
              <a:t>He </a:t>
            </a:r>
            <a:r>
              <a:rPr lang="en-US" sz="1400" dirty="0">
                <a:latin typeface="Calibri" pitchFamily="34" charset="0"/>
              </a:rPr>
              <a:t>continues to own other properties in the Kenton area and has endorsed Pure Renovations as a quality-minded </a:t>
            </a:r>
            <a:endParaRPr lang="en-US" sz="1400" dirty="0" smtClean="0">
              <a:latin typeface="Calibri" pitchFamily="34" charset="0"/>
            </a:endParaRPr>
          </a:p>
          <a:p>
            <a:r>
              <a:rPr lang="en-US" sz="1400" dirty="0" smtClean="0">
                <a:latin typeface="Calibri" pitchFamily="34" charset="0"/>
              </a:rPr>
              <a:t>business </a:t>
            </a:r>
            <a:r>
              <a:rPr lang="en-US" sz="1400" dirty="0">
                <a:latin typeface="Calibri" pitchFamily="34" charset="0"/>
              </a:rPr>
              <a:t>that has </a:t>
            </a:r>
            <a:r>
              <a:rPr lang="en-US" sz="1400" dirty="0" smtClean="0">
                <a:latin typeface="Calibri" pitchFamily="34" charset="0"/>
              </a:rPr>
              <a:t>your best </a:t>
            </a:r>
            <a:r>
              <a:rPr lang="en-US" sz="1400" dirty="0">
                <a:latin typeface="Calibri" pitchFamily="34" charset="0"/>
              </a:rPr>
              <a:t>interest at heart first and foremost at all times.</a:t>
            </a:r>
          </a:p>
          <a:p>
            <a:endParaRPr lang="en-US" sz="1400" dirty="0">
              <a:latin typeface="Calibri" pitchFamily="34" charset="0"/>
            </a:endParaRPr>
          </a:p>
          <a:p>
            <a:endParaRPr lang="en-US" sz="1400" dirty="0">
              <a:latin typeface="Calibri" pitchFamily="34" charset="0"/>
            </a:endParaRPr>
          </a:p>
          <a:p>
            <a:pPr algn="ctr"/>
            <a:r>
              <a:rPr lang="en-US" sz="1600" b="1" dirty="0" smtClean="0">
                <a:latin typeface="Calibri" pitchFamily="34" charset="0"/>
              </a:rPr>
              <a:t>Note</a:t>
            </a:r>
            <a:r>
              <a:rPr lang="en-US" sz="1600" dirty="0" smtClean="0">
                <a:latin typeface="Calibri" pitchFamily="34" charset="0"/>
              </a:rPr>
              <a:t>: </a:t>
            </a:r>
            <a:r>
              <a:rPr lang="en-US" sz="1400" dirty="0">
                <a:latin typeface="Calibri" pitchFamily="34" charset="0"/>
              </a:rPr>
              <a:t>Photos of this project are available upon </a:t>
            </a:r>
            <a:r>
              <a:rPr lang="en-US" sz="1400" dirty="0" smtClean="0">
                <a:latin typeface="Calibri" pitchFamily="34" charset="0"/>
              </a:rPr>
              <a:t>request. Call Pure Renovations 937-565-4910.</a:t>
            </a:r>
            <a:endParaRPr lang="en-US" sz="1400" dirty="0">
              <a:latin typeface="Calibri" pitchFamily="34" charset="0"/>
            </a:endParaRPr>
          </a:p>
          <a:p>
            <a:endParaRPr lang="en-US"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p:cNvPicPr>
            <a:picLocks noChangeAspect="1" noChangeArrowheads="1"/>
          </p:cNvPicPr>
          <p:nvPr/>
        </p:nvPicPr>
        <p:blipFill>
          <a:blip r:embed="rId2" cstate="print"/>
          <a:srcRect/>
          <a:stretch>
            <a:fillRect/>
          </a:stretch>
        </p:blipFill>
        <p:spPr bwMode="auto">
          <a:xfrm>
            <a:off x="152400" y="152401"/>
            <a:ext cx="8839200" cy="6629400"/>
          </a:xfrm>
          <a:prstGeom prst="rect">
            <a:avLst/>
          </a:prstGeom>
          <a:noFill/>
          <a:ln w="9525">
            <a:noFill/>
            <a:miter lim="800000"/>
            <a:headEnd/>
            <a:tailEnd/>
          </a:ln>
          <a:effectLst/>
        </p:spPr>
      </p:pic>
      <p:sp>
        <p:nvSpPr>
          <p:cNvPr id="3" name="TextBox 2"/>
          <p:cNvSpPr txBox="1"/>
          <p:nvPr/>
        </p:nvSpPr>
        <p:spPr>
          <a:xfrm>
            <a:off x="2819400" y="228600"/>
            <a:ext cx="5486400" cy="1323439"/>
          </a:xfrm>
          <a:prstGeom prst="rect">
            <a:avLst/>
          </a:prstGeom>
          <a:noFill/>
        </p:spPr>
        <p:txBody>
          <a:bodyPr wrap="square" rtlCol="0">
            <a:spAutoFit/>
          </a:bodyPr>
          <a:lstStyle/>
          <a:p>
            <a:r>
              <a:rPr lang="en-US" sz="3200" b="1" dirty="0" smtClean="0"/>
              <a:t>        </a:t>
            </a:r>
            <a:r>
              <a:rPr lang="en-US" sz="4400" b="1" dirty="0" smtClean="0"/>
              <a:t>Pure Renovations </a:t>
            </a:r>
          </a:p>
          <a:p>
            <a:r>
              <a:rPr lang="en-US" sz="3200" b="1" dirty="0" smtClean="0"/>
              <a:t>           </a:t>
            </a:r>
            <a:r>
              <a:rPr lang="en-US" sz="3600" b="1" dirty="0" smtClean="0"/>
              <a:t>Project         Profile</a:t>
            </a:r>
            <a:endParaRPr lang="en-US" sz="3600" b="1" dirty="0"/>
          </a:p>
        </p:txBody>
      </p:sp>
      <p:sp>
        <p:nvSpPr>
          <p:cNvPr id="4" name="Rectangle 3"/>
          <p:cNvSpPr/>
          <p:nvPr/>
        </p:nvSpPr>
        <p:spPr>
          <a:xfrm>
            <a:off x="381000" y="838200"/>
            <a:ext cx="2209800" cy="1292662"/>
          </a:xfrm>
          <a:prstGeom prst="rect">
            <a:avLst/>
          </a:prstGeom>
        </p:spPr>
        <p:txBody>
          <a:bodyPr wrap="square">
            <a:spAutoFit/>
          </a:bodyPr>
          <a:lstStyle/>
          <a:p>
            <a:r>
              <a:rPr lang="en-US" sz="2400" b="1" dirty="0" smtClean="0">
                <a:solidFill>
                  <a:schemeClr val="bg1"/>
                </a:solidFill>
                <a:latin typeface="Calibri" pitchFamily="34" charset="0"/>
              </a:rPr>
              <a:t>Todd Ray</a:t>
            </a:r>
          </a:p>
          <a:p>
            <a:r>
              <a:rPr lang="en-US" b="1" dirty="0" smtClean="0">
                <a:solidFill>
                  <a:schemeClr val="bg1"/>
                </a:solidFill>
                <a:latin typeface="Calibri" pitchFamily="34" charset="0"/>
              </a:rPr>
              <a:t>334 North Detroit St.</a:t>
            </a:r>
          </a:p>
          <a:p>
            <a:r>
              <a:rPr lang="en-US" b="1" dirty="0" smtClean="0">
                <a:solidFill>
                  <a:schemeClr val="bg1"/>
                </a:solidFill>
                <a:latin typeface="Calibri" pitchFamily="34" charset="0"/>
              </a:rPr>
              <a:t>Kenton, Ohio 43326</a:t>
            </a:r>
          </a:p>
          <a:p>
            <a:r>
              <a:rPr lang="en-US" b="1" dirty="0" smtClean="0">
                <a:solidFill>
                  <a:schemeClr val="bg1"/>
                </a:solidFill>
                <a:latin typeface="Calibri" pitchFamily="34" charset="0"/>
              </a:rPr>
              <a:t>Ph. # 567-674-1954 </a:t>
            </a:r>
            <a:endParaRPr lang="en-US" b="1" dirty="0">
              <a:solidFill>
                <a:schemeClr val="bg1"/>
              </a:solidFill>
              <a:latin typeface="Calibri" pitchFamily="34" charset="0"/>
            </a:endParaRPr>
          </a:p>
        </p:txBody>
      </p:sp>
      <p:sp>
        <p:nvSpPr>
          <p:cNvPr id="5" name="TextBox 4"/>
          <p:cNvSpPr txBox="1"/>
          <p:nvPr/>
        </p:nvSpPr>
        <p:spPr>
          <a:xfrm>
            <a:off x="6858000" y="1981200"/>
            <a:ext cx="2286000" cy="1323439"/>
          </a:xfrm>
          <a:prstGeom prst="rect">
            <a:avLst/>
          </a:prstGeom>
          <a:noFill/>
        </p:spPr>
        <p:txBody>
          <a:bodyPr wrap="square" rtlCol="0">
            <a:spAutoFit/>
          </a:bodyPr>
          <a:lstStyle/>
          <a:p>
            <a:r>
              <a:rPr lang="en-US" sz="2000" b="1" dirty="0" smtClean="0"/>
              <a:t>This before picture</a:t>
            </a:r>
          </a:p>
          <a:p>
            <a:r>
              <a:rPr lang="en-US" sz="2000" b="1" dirty="0"/>
              <a:t>shows</a:t>
            </a:r>
            <a:r>
              <a:rPr lang="en-US" sz="2000" b="1" dirty="0" smtClean="0"/>
              <a:t> the damage that Todd’s house sustained</a:t>
            </a:r>
            <a:endParaRPr lang="en-US" sz="2000" b="1" dirty="0"/>
          </a:p>
        </p:txBody>
      </p:sp>
      <p:sp>
        <p:nvSpPr>
          <p:cNvPr id="6" name="Rectangle 5"/>
          <p:cNvSpPr/>
          <p:nvPr/>
        </p:nvSpPr>
        <p:spPr>
          <a:xfrm>
            <a:off x="990600" y="4419600"/>
            <a:ext cx="1905000" cy="1477328"/>
          </a:xfrm>
          <a:prstGeom prst="rect">
            <a:avLst/>
          </a:prstGeom>
        </p:spPr>
        <p:txBody>
          <a:bodyPr wrap="square">
            <a:spAutoFit/>
          </a:bodyPr>
          <a:lstStyle/>
          <a:p>
            <a:pPr algn="ctr"/>
            <a:r>
              <a:rPr lang="en-US" b="1" dirty="0" smtClean="0">
                <a:solidFill>
                  <a:schemeClr val="bg1"/>
                </a:solidFill>
                <a:latin typeface="Calibri" pitchFamily="34" charset="0"/>
              </a:rPr>
              <a:t>Note: </a:t>
            </a:r>
          </a:p>
          <a:p>
            <a:pPr algn="ctr"/>
            <a:r>
              <a:rPr lang="en-US" b="1" dirty="0" smtClean="0">
                <a:solidFill>
                  <a:schemeClr val="bg1"/>
                </a:solidFill>
                <a:latin typeface="Calibri" pitchFamily="34" charset="0"/>
              </a:rPr>
              <a:t>Additional photos of this project are </a:t>
            </a:r>
          </a:p>
          <a:p>
            <a:pPr algn="ctr"/>
            <a:r>
              <a:rPr lang="en-US" b="1" dirty="0" smtClean="0">
                <a:solidFill>
                  <a:schemeClr val="bg1"/>
                </a:solidFill>
                <a:latin typeface="Calibri" pitchFamily="34" charset="0"/>
              </a:rPr>
              <a:t>available upon request</a:t>
            </a:r>
            <a:r>
              <a:rPr lang="en-US" dirty="0" smtClean="0">
                <a:solidFill>
                  <a:schemeClr val="bg1"/>
                </a:solidFill>
                <a:latin typeface="Calibri" pitchFamily="34" charset="0"/>
              </a:rPr>
              <a:t>.</a:t>
            </a:r>
            <a:endParaRPr lang="en-US" dirty="0">
              <a:solidFill>
                <a:schemeClr val="bg1"/>
              </a:solidFill>
              <a:latin typeface="Calibri" pitchFamily="34" charset="0"/>
            </a:endParaRPr>
          </a:p>
        </p:txBody>
      </p:sp>
      <p:sp>
        <p:nvSpPr>
          <p:cNvPr id="7" name="Rectangle 6"/>
          <p:cNvSpPr/>
          <p:nvPr/>
        </p:nvSpPr>
        <p:spPr>
          <a:xfrm>
            <a:off x="2998983" y="6059269"/>
            <a:ext cx="2211311" cy="646331"/>
          </a:xfrm>
          <a:prstGeom prst="rect">
            <a:avLst/>
          </a:prstGeom>
        </p:spPr>
        <p:txBody>
          <a:bodyPr wrap="none">
            <a:spAutoFit/>
          </a:bodyPr>
          <a:lstStyle/>
          <a:p>
            <a:pPr algn="ctr"/>
            <a:r>
              <a:rPr lang="en-US" b="1" dirty="0" smtClean="0">
                <a:solidFill>
                  <a:schemeClr val="bg1"/>
                </a:solidFill>
              </a:rPr>
              <a:t>Home Owner's Story </a:t>
            </a:r>
          </a:p>
          <a:p>
            <a:pPr algn="ctr"/>
            <a:r>
              <a:rPr lang="en-US" b="1" dirty="0" smtClean="0">
                <a:solidFill>
                  <a:schemeClr val="bg1"/>
                </a:solidFill>
              </a:rPr>
              <a:t>Reverse Side </a:t>
            </a:r>
            <a:endParaRPr lang="en-US" b="1" dirty="0">
              <a:solidFill>
                <a:schemeClr val="bg1"/>
              </a:solidFill>
            </a:endParaRPr>
          </a:p>
        </p:txBody>
      </p:sp>
      <p:sp>
        <p:nvSpPr>
          <p:cNvPr id="8" name="TextBox 7"/>
          <p:cNvSpPr txBox="1"/>
          <p:nvPr/>
        </p:nvSpPr>
        <p:spPr>
          <a:xfrm>
            <a:off x="4953000" y="2209800"/>
            <a:ext cx="685800" cy="461665"/>
          </a:xfrm>
          <a:prstGeom prst="rect">
            <a:avLst/>
          </a:prstGeom>
          <a:noFill/>
          <a:scene3d>
            <a:camera prst="orthographicFront">
              <a:rot lat="0" lon="0" rev="900000"/>
            </a:camera>
            <a:lightRig rig="threePt" dir="t"/>
          </a:scene3d>
        </p:spPr>
        <p:txBody>
          <a:bodyPr wrap="square" rtlCol="0">
            <a:spAutoFit/>
          </a:bodyPr>
          <a:lstStyle/>
          <a:p>
            <a:r>
              <a:rPr lang="en-US" sz="2400" b="1" dirty="0" smtClean="0"/>
              <a:t>←</a:t>
            </a:r>
            <a:endParaRPr lang="en-US" sz="2400" b="1" dirty="0"/>
          </a:p>
        </p:txBody>
      </p:sp>
      <p:sp>
        <p:nvSpPr>
          <p:cNvPr id="9" name="TextBox 8"/>
          <p:cNvSpPr txBox="1"/>
          <p:nvPr/>
        </p:nvSpPr>
        <p:spPr>
          <a:xfrm>
            <a:off x="6477000" y="2891135"/>
            <a:ext cx="685800" cy="461665"/>
          </a:xfrm>
          <a:prstGeom prst="rect">
            <a:avLst/>
          </a:prstGeom>
          <a:noFill/>
          <a:scene3d>
            <a:camera prst="orthographicFront">
              <a:rot lat="0" lon="0" rev="1800000"/>
            </a:camera>
            <a:lightRig rig="threePt" dir="t"/>
          </a:scene3d>
        </p:spPr>
        <p:txBody>
          <a:bodyPr wrap="square" rtlCol="0">
            <a:spAutoFit/>
          </a:bodyPr>
          <a:lstStyle/>
          <a:p>
            <a:r>
              <a:rPr lang="en-US" sz="2400" b="1" dirty="0" smtClean="0"/>
              <a:t>←</a:t>
            </a:r>
            <a:endParaRPr lang="en-US" sz="2400" b="1" dirty="0"/>
          </a:p>
        </p:txBody>
      </p:sp>
      <p:sp>
        <p:nvSpPr>
          <p:cNvPr id="10" name="TextBox 9"/>
          <p:cNvSpPr txBox="1"/>
          <p:nvPr/>
        </p:nvSpPr>
        <p:spPr>
          <a:xfrm>
            <a:off x="1981200" y="2819400"/>
            <a:ext cx="685800" cy="461665"/>
          </a:xfrm>
          <a:prstGeom prst="rect">
            <a:avLst/>
          </a:prstGeom>
          <a:noFill/>
          <a:scene3d>
            <a:camera prst="orthographicFront">
              <a:rot lat="0" lon="0" rev="1800000"/>
            </a:camera>
            <a:lightRig rig="threePt" dir="t"/>
          </a:scene3d>
        </p:spPr>
        <p:txBody>
          <a:bodyPr wrap="square" rtlCol="0">
            <a:spAutoFit/>
          </a:bodyPr>
          <a:lstStyle/>
          <a:p>
            <a:r>
              <a:rPr lang="en-US" sz="2400" b="1" dirty="0" smtClean="0"/>
              <a:t>←</a:t>
            </a:r>
            <a:endParaRPr lang="en-US" sz="2400" b="1" dirty="0"/>
          </a:p>
        </p:txBody>
      </p:sp>
      <p:sp>
        <p:nvSpPr>
          <p:cNvPr id="11" name="TextBox 10"/>
          <p:cNvSpPr txBox="1"/>
          <p:nvPr/>
        </p:nvSpPr>
        <p:spPr>
          <a:xfrm>
            <a:off x="3810000" y="1828800"/>
            <a:ext cx="685800" cy="461665"/>
          </a:xfrm>
          <a:prstGeom prst="rect">
            <a:avLst/>
          </a:prstGeom>
          <a:noFill/>
          <a:scene3d>
            <a:camera prst="orthographicFront">
              <a:rot lat="154556" lon="21020050" rev="7786929"/>
            </a:camera>
            <a:lightRig rig="threePt" dir="t"/>
          </a:scene3d>
        </p:spPr>
        <p:txBody>
          <a:bodyPr wrap="square" rtlCol="0">
            <a:spAutoFit/>
          </a:bodyPr>
          <a:lstStyle/>
          <a:p>
            <a:r>
              <a:rPr lang="en-US" sz="2400" b="1" dirty="0" smtClean="0"/>
              <a:t>←</a:t>
            </a:r>
            <a:endParaRPr lang="en-US" sz="2400" b="1" dirty="0"/>
          </a:p>
        </p:txBody>
      </p:sp>
      <p:sp>
        <p:nvSpPr>
          <p:cNvPr id="12" name="TextBox 11"/>
          <p:cNvSpPr txBox="1"/>
          <p:nvPr/>
        </p:nvSpPr>
        <p:spPr>
          <a:xfrm>
            <a:off x="7924800" y="2967335"/>
            <a:ext cx="685800" cy="461665"/>
          </a:xfrm>
          <a:prstGeom prst="rect">
            <a:avLst/>
          </a:prstGeom>
          <a:noFill/>
          <a:scene3d>
            <a:camera prst="orthographicFront">
              <a:rot lat="154556" lon="21020050" rev="7786929"/>
            </a:camera>
            <a:lightRig rig="threePt" dir="t"/>
          </a:scene3d>
        </p:spPr>
        <p:txBody>
          <a:bodyPr wrap="square" rtlCol="0">
            <a:spAutoFit/>
          </a:bodyPr>
          <a:lstStyle/>
          <a:p>
            <a:r>
              <a:rPr lang="en-US" sz="2400" b="1" dirty="0" smtClean="0"/>
              <a:t>←</a:t>
            </a:r>
            <a:endParaRPr lang="en-US"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 y="609600"/>
            <a:ext cx="7848600" cy="5755422"/>
          </a:xfrm>
          <a:prstGeom prst="rect">
            <a:avLst/>
          </a:prstGeom>
          <a:noFill/>
          <a:ln w="9525">
            <a:noFill/>
            <a:miter lim="800000"/>
            <a:headEnd/>
            <a:tailEnd/>
          </a:ln>
        </p:spPr>
        <p:txBody>
          <a:bodyPr wrap="square">
            <a:spAutoFit/>
          </a:bodyPr>
          <a:lstStyle/>
          <a:p>
            <a:pPr algn="ctr"/>
            <a:r>
              <a:rPr lang="en-US" sz="2400" b="1" dirty="0">
                <a:latin typeface="Calibri" pitchFamily="34" charset="0"/>
              </a:rPr>
              <a:t>Todd Ray</a:t>
            </a:r>
          </a:p>
          <a:p>
            <a:pPr algn="ctr"/>
            <a:endParaRPr lang="en-US" sz="800" b="1" dirty="0" smtClean="0">
              <a:latin typeface="Calibri" pitchFamily="34" charset="0"/>
            </a:endParaRPr>
          </a:p>
          <a:p>
            <a:pPr algn="ctr"/>
            <a:r>
              <a:rPr lang="en-US" sz="2000" b="1" dirty="0" smtClean="0">
                <a:latin typeface="Calibri" pitchFamily="34" charset="0"/>
              </a:rPr>
              <a:t>334 </a:t>
            </a:r>
            <a:r>
              <a:rPr lang="en-US" sz="2000" b="1" dirty="0">
                <a:latin typeface="Calibri" pitchFamily="34" charset="0"/>
              </a:rPr>
              <a:t>North Detroit St</a:t>
            </a:r>
            <a:r>
              <a:rPr lang="en-US" sz="2000" b="1" dirty="0" smtClean="0">
                <a:latin typeface="Calibri" pitchFamily="34" charset="0"/>
              </a:rPr>
              <a:t>. ∙ Kenton</a:t>
            </a:r>
            <a:r>
              <a:rPr lang="en-US" sz="2000" b="1" dirty="0">
                <a:latin typeface="Calibri" pitchFamily="34" charset="0"/>
              </a:rPr>
              <a:t>, Ohio </a:t>
            </a:r>
            <a:r>
              <a:rPr lang="en-US" sz="2000" b="1" dirty="0" smtClean="0">
                <a:latin typeface="Calibri" pitchFamily="34" charset="0"/>
              </a:rPr>
              <a:t>43326 ∙  Ph</a:t>
            </a:r>
            <a:r>
              <a:rPr lang="en-US" sz="2000" b="1" dirty="0">
                <a:latin typeface="Calibri" pitchFamily="34" charset="0"/>
              </a:rPr>
              <a:t>. # 567-674-1954 </a:t>
            </a:r>
          </a:p>
          <a:p>
            <a:endParaRPr lang="en-US" dirty="0">
              <a:latin typeface="Calibri" pitchFamily="34" charset="0"/>
            </a:endParaRPr>
          </a:p>
          <a:p>
            <a:r>
              <a:rPr lang="en-US" sz="1400" b="1" dirty="0">
                <a:latin typeface="Calibri" pitchFamily="34" charset="0"/>
              </a:rPr>
              <a:t>T</a:t>
            </a:r>
            <a:r>
              <a:rPr lang="en-US" sz="1400" dirty="0">
                <a:latin typeface="Calibri" pitchFamily="34" charset="0"/>
              </a:rPr>
              <a:t>odd is in the process of receiving his new roof. Due to the recent intermittent rains in the area his repairs are still in motion and should be completed by the end of the week.  </a:t>
            </a:r>
          </a:p>
          <a:p>
            <a:endParaRPr lang="en-US" sz="1400" dirty="0">
              <a:latin typeface="Calibri" pitchFamily="34" charset="0"/>
            </a:endParaRPr>
          </a:p>
          <a:p>
            <a:r>
              <a:rPr lang="en-US" sz="1400" b="1" dirty="0">
                <a:latin typeface="Calibri" pitchFamily="34" charset="0"/>
              </a:rPr>
              <a:t>O</a:t>
            </a:r>
            <a:r>
              <a:rPr lang="en-US" sz="1400" dirty="0">
                <a:latin typeface="Calibri" pitchFamily="34" charset="0"/>
              </a:rPr>
              <a:t>f the many clients we have helped over the years, Todd’s comment was one of the most memorable.  He said, when first approached about the process,  “If I’m not obligated to spend any money, then why wouldn’t I want to sign up and begin the process?"  From that moment on we have worked with Todd step by step. </a:t>
            </a:r>
            <a:endParaRPr lang="en-US" sz="1400" dirty="0" smtClean="0">
              <a:latin typeface="Calibri" pitchFamily="34" charset="0"/>
            </a:endParaRPr>
          </a:p>
          <a:p>
            <a:endParaRPr lang="en-US" sz="1400" dirty="0" smtClean="0">
              <a:latin typeface="Calibri" pitchFamily="34" charset="0"/>
            </a:endParaRPr>
          </a:p>
          <a:p>
            <a:r>
              <a:rPr lang="en-US" sz="1400" b="1" dirty="0" smtClean="0">
                <a:latin typeface="Calibri" pitchFamily="34" charset="0"/>
              </a:rPr>
              <a:t>H</a:t>
            </a:r>
            <a:r>
              <a:rPr lang="en-US" sz="1400" dirty="0" smtClean="0">
                <a:latin typeface="Calibri" pitchFamily="34" charset="0"/>
              </a:rPr>
              <a:t>e’s </a:t>
            </a:r>
            <a:r>
              <a:rPr lang="en-US" sz="1400" dirty="0">
                <a:latin typeface="Calibri" pitchFamily="34" charset="0"/>
              </a:rPr>
              <a:t>now an advocate of the Pure Renovation service that has been extended to him. We recently placed a sign out in front of his house for 30 days. He feels without our services that his roof would still be leaking and in need of repair, especially in light of the amount of rain this year has brought.  We met his insurance adjuster on site and actually performed the inspections and estimating for his insurance adjuster due to the severity of the multiple slopes involved in his three-story home. </a:t>
            </a:r>
          </a:p>
          <a:p>
            <a:endParaRPr lang="en-US" sz="1400" dirty="0">
              <a:latin typeface="Calibri" pitchFamily="34" charset="0"/>
            </a:endParaRPr>
          </a:p>
          <a:p>
            <a:r>
              <a:rPr lang="en-US" sz="1400" b="1" dirty="0">
                <a:latin typeface="Calibri" pitchFamily="34" charset="0"/>
              </a:rPr>
              <a:t>T</a:t>
            </a:r>
            <a:r>
              <a:rPr lang="en-US" sz="1400" dirty="0">
                <a:latin typeface="Calibri" pitchFamily="34" charset="0"/>
              </a:rPr>
              <a:t>odd’s insurance company is Farmers Mutual. He works 2</a:t>
            </a:r>
            <a:r>
              <a:rPr lang="en-US" sz="1400" baseline="30000" dirty="0">
                <a:latin typeface="Calibri" pitchFamily="34" charset="0"/>
              </a:rPr>
              <a:t>nd</a:t>
            </a:r>
            <a:r>
              <a:rPr lang="en-US" sz="1400" dirty="0">
                <a:latin typeface="Calibri" pitchFamily="34" charset="0"/>
              </a:rPr>
              <a:t> shift so be mindful if you were to contact him to discuss his good fortune regarding his full roof replacement, which Pure Renovations has been assigned to complete.</a:t>
            </a:r>
          </a:p>
          <a:p>
            <a:endParaRPr lang="en-US" sz="1400" dirty="0">
              <a:latin typeface="Calibri" pitchFamily="34" charset="0"/>
            </a:endParaRPr>
          </a:p>
          <a:p>
            <a:endParaRPr lang="en-US" sz="1400" dirty="0">
              <a:latin typeface="Calibri" pitchFamily="34" charset="0"/>
            </a:endParaRPr>
          </a:p>
          <a:p>
            <a:pPr algn="ctr"/>
            <a:r>
              <a:rPr lang="en-US" sz="1600" b="1" dirty="0">
                <a:latin typeface="Calibri" pitchFamily="34" charset="0"/>
              </a:rPr>
              <a:t>Note: </a:t>
            </a:r>
            <a:r>
              <a:rPr lang="en-US" sz="1400" dirty="0">
                <a:latin typeface="Calibri" pitchFamily="34" charset="0"/>
              </a:rPr>
              <a:t>Photos of this project are available upon </a:t>
            </a:r>
            <a:r>
              <a:rPr lang="en-US" sz="1400" dirty="0" smtClean="0">
                <a:latin typeface="Calibri" pitchFamily="34" charset="0"/>
              </a:rPr>
              <a:t>request. Call Pure Renovations 937-565-4910.</a:t>
            </a:r>
            <a:endParaRPr lang="en-US" sz="1400" dirty="0">
              <a:latin typeface="Calibri" pitchFamily="34" charset="0"/>
            </a:endParaRPr>
          </a:p>
          <a:p>
            <a:endParaRPr lang="en-US" dirty="0">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n Pritt\Desktop\Pure Renovations Photos\IMG_2951.JPG"/>
          <p:cNvPicPr>
            <a:picLocks noChangeAspect="1" noChangeArrowheads="1"/>
          </p:cNvPicPr>
          <p:nvPr/>
        </p:nvPicPr>
        <p:blipFill>
          <a:blip r:embed="rId2" cstate="print"/>
          <a:srcRect/>
          <a:stretch>
            <a:fillRect/>
          </a:stretch>
        </p:blipFill>
        <p:spPr bwMode="auto">
          <a:xfrm>
            <a:off x="76200" y="76200"/>
            <a:ext cx="8991600" cy="6629400"/>
          </a:xfrm>
          <a:prstGeom prst="rect">
            <a:avLst/>
          </a:prstGeom>
          <a:noFill/>
        </p:spPr>
      </p:pic>
      <p:sp>
        <p:nvSpPr>
          <p:cNvPr id="3" name="Rectangle 2"/>
          <p:cNvSpPr/>
          <p:nvPr/>
        </p:nvSpPr>
        <p:spPr>
          <a:xfrm>
            <a:off x="6705600" y="1295400"/>
            <a:ext cx="2362200" cy="1292662"/>
          </a:xfrm>
          <a:prstGeom prst="rect">
            <a:avLst/>
          </a:prstGeom>
        </p:spPr>
        <p:txBody>
          <a:bodyPr wrap="square">
            <a:spAutoFit/>
          </a:bodyPr>
          <a:lstStyle/>
          <a:p>
            <a:r>
              <a:rPr lang="en-US" sz="2400" b="1" dirty="0" smtClean="0">
                <a:solidFill>
                  <a:schemeClr val="bg1"/>
                </a:solidFill>
                <a:latin typeface="Calibri" pitchFamily="34" charset="0"/>
              </a:rPr>
              <a:t>Bill Mercer</a:t>
            </a:r>
          </a:p>
          <a:p>
            <a:r>
              <a:rPr lang="en-US" b="1" dirty="0" smtClean="0">
                <a:solidFill>
                  <a:schemeClr val="bg1"/>
                </a:solidFill>
                <a:latin typeface="Calibri" pitchFamily="34" charset="0"/>
              </a:rPr>
              <a:t>6809 County Road 236</a:t>
            </a:r>
          </a:p>
          <a:p>
            <a:r>
              <a:rPr lang="en-US" b="1" dirty="0" smtClean="0">
                <a:solidFill>
                  <a:schemeClr val="bg1"/>
                </a:solidFill>
                <a:latin typeface="Calibri" pitchFamily="34" charset="0"/>
              </a:rPr>
              <a:t>Findlay, Ohio 45840</a:t>
            </a:r>
          </a:p>
          <a:p>
            <a:r>
              <a:rPr lang="en-US" b="1" dirty="0" smtClean="0">
                <a:solidFill>
                  <a:schemeClr val="bg1"/>
                </a:solidFill>
                <a:latin typeface="Calibri" pitchFamily="34" charset="0"/>
              </a:rPr>
              <a:t>Ph. # 567-674-1954 </a:t>
            </a:r>
            <a:endParaRPr lang="en-US" b="1" dirty="0">
              <a:solidFill>
                <a:schemeClr val="bg1"/>
              </a:solidFill>
              <a:latin typeface="Calibri" pitchFamily="34" charset="0"/>
            </a:endParaRPr>
          </a:p>
        </p:txBody>
      </p:sp>
      <p:sp>
        <p:nvSpPr>
          <p:cNvPr id="4" name="TextBox 3"/>
          <p:cNvSpPr txBox="1"/>
          <p:nvPr/>
        </p:nvSpPr>
        <p:spPr>
          <a:xfrm>
            <a:off x="228600" y="581561"/>
            <a:ext cx="4800600" cy="1323439"/>
          </a:xfrm>
          <a:prstGeom prst="rect">
            <a:avLst/>
          </a:prstGeom>
          <a:noFill/>
        </p:spPr>
        <p:txBody>
          <a:bodyPr wrap="square" rtlCol="0">
            <a:spAutoFit/>
          </a:bodyPr>
          <a:lstStyle/>
          <a:p>
            <a:pPr algn="ctr"/>
            <a:r>
              <a:rPr lang="en-US" sz="4400" b="1" dirty="0" smtClean="0">
                <a:solidFill>
                  <a:schemeClr val="bg1"/>
                </a:solidFill>
              </a:rPr>
              <a:t>Pure Renovations        </a:t>
            </a:r>
            <a:r>
              <a:rPr lang="en-US" sz="3600" b="1" dirty="0" smtClean="0">
                <a:solidFill>
                  <a:schemeClr val="bg1"/>
                </a:solidFill>
              </a:rPr>
              <a:t>Project Profile</a:t>
            </a:r>
            <a:endParaRPr lang="en-US" sz="3600" b="1" dirty="0">
              <a:solidFill>
                <a:schemeClr val="bg1"/>
              </a:solidFill>
            </a:endParaRPr>
          </a:p>
        </p:txBody>
      </p:sp>
      <p:sp>
        <p:nvSpPr>
          <p:cNvPr id="5" name="Rectangle 4"/>
          <p:cNvSpPr/>
          <p:nvPr/>
        </p:nvSpPr>
        <p:spPr>
          <a:xfrm>
            <a:off x="6934200" y="5029200"/>
            <a:ext cx="1905000" cy="1477328"/>
          </a:xfrm>
          <a:prstGeom prst="rect">
            <a:avLst/>
          </a:prstGeom>
        </p:spPr>
        <p:txBody>
          <a:bodyPr wrap="square">
            <a:spAutoFit/>
          </a:bodyPr>
          <a:lstStyle/>
          <a:p>
            <a:pPr algn="ctr"/>
            <a:r>
              <a:rPr lang="en-US" b="1" dirty="0" smtClean="0">
                <a:solidFill>
                  <a:schemeClr val="bg1"/>
                </a:solidFill>
                <a:latin typeface="Calibri" pitchFamily="34" charset="0"/>
              </a:rPr>
              <a:t>Note: </a:t>
            </a:r>
          </a:p>
          <a:p>
            <a:pPr algn="ctr"/>
            <a:r>
              <a:rPr lang="en-US" b="1" dirty="0" smtClean="0">
                <a:solidFill>
                  <a:schemeClr val="bg1"/>
                </a:solidFill>
                <a:latin typeface="Calibri" pitchFamily="34" charset="0"/>
              </a:rPr>
              <a:t>Additional photos of this project are </a:t>
            </a:r>
          </a:p>
          <a:p>
            <a:pPr algn="ctr"/>
            <a:r>
              <a:rPr lang="en-US" b="1" dirty="0" smtClean="0">
                <a:solidFill>
                  <a:schemeClr val="bg1"/>
                </a:solidFill>
                <a:latin typeface="Calibri" pitchFamily="34" charset="0"/>
              </a:rPr>
              <a:t>available upon request</a:t>
            </a:r>
            <a:r>
              <a:rPr lang="en-US" dirty="0" smtClean="0">
                <a:solidFill>
                  <a:schemeClr val="bg1"/>
                </a:solidFill>
                <a:latin typeface="Calibri" pitchFamily="34" charset="0"/>
              </a:rPr>
              <a:t>.</a:t>
            </a:r>
            <a:endParaRPr lang="en-US" dirty="0">
              <a:solidFill>
                <a:schemeClr val="bg1"/>
              </a:solidFill>
              <a:latin typeface="Calibri" pitchFamily="34" charset="0"/>
            </a:endParaRPr>
          </a:p>
        </p:txBody>
      </p:sp>
      <p:sp>
        <p:nvSpPr>
          <p:cNvPr id="6" name="Rectangle 5"/>
          <p:cNvSpPr/>
          <p:nvPr/>
        </p:nvSpPr>
        <p:spPr>
          <a:xfrm>
            <a:off x="5257800" y="304800"/>
            <a:ext cx="3657600" cy="369332"/>
          </a:xfrm>
          <a:prstGeom prst="rect">
            <a:avLst/>
          </a:prstGeom>
        </p:spPr>
        <p:txBody>
          <a:bodyPr wrap="square">
            <a:spAutoFit/>
          </a:bodyPr>
          <a:lstStyle/>
          <a:p>
            <a:pPr algn="ctr"/>
            <a:r>
              <a:rPr lang="en-US" b="1" dirty="0" smtClean="0">
                <a:solidFill>
                  <a:schemeClr val="bg1"/>
                </a:solidFill>
              </a:rPr>
              <a:t>Home Owner's Story Reverse Side </a:t>
            </a:r>
            <a:endParaRPr lang="en-US" b="1" dirty="0">
              <a:solidFill>
                <a:schemeClr val="bg1"/>
              </a:solidFill>
            </a:endParaRPr>
          </a:p>
        </p:txBody>
      </p:sp>
      <p:sp>
        <p:nvSpPr>
          <p:cNvPr id="7" name="TextBox 6"/>
          <p:cNvSpPr txBox="1"/>
          <p:nvPr/>
        </p:nvSpPr>
        <p:spPr>
          <a:xfrm>
            <a:off x="304800" y="5769114"/>
            <a:ext cx="5715000" cy="707886"/>
          </a:xfrm>
          <a:prstGeom prst="rect">
            <a:avLst/>
          </a:prstGeom>
          <a:noFill/>
        </p:spPr>
        <p:txBody>
          <a:bodyPr wrap="square" rtlCol="0">
            <a:spAutoFit/>
          </a:bodyPr>
          <a:lstStyle/>
          <a:p>
            <a:r>
              <a:rPr lang="en-US" sz="2000" b="1" dirty="0" smtClean="0">
                <a:solidFill>
                  <a:schemeClr val="bg1"/>
                </a:solidFill>
              </a:rPr>
              <a:t>This before picture</a:t>
            </a:r>
          </a:p>
          <a:p>
            <a:r>
              <a:rPr lang="en-US" sz="2000" b="1" dirty="0">
                <a:solidFill>
                  <a:schemeClr val="bg1"/>
                </a:solidFill>
              </a:rPr>
              <a:t>shows</a:t>
            </a:r>
            <a:r>
              <a:rPr lang="en-US" sz="2000" b="1" dirty="0" smtClean="0">
                <a:solidFill>
                  <a:schemeClr val="bg1"/>
                </a:solidFill>
              </a:rPr>
              <a:t> the damage that Bill's house sustained</a:t>
            </a:r>
            <a:endParaRPr lang="en-US" sz="2000" b="1" dirty="0">
              <a:solidFill>
                <a:schemeClr val="bg1"/>
              </a:solidFill>
            </a:endParaRPr>
          </a:p>
        </p:txBody>
      </p:sp>
      <p:sp>
        <p:nvSpPr>
          <p:cNvPr id="8" name="TextBox 7"/>
          <p:cNvSpPr txBox="1"/>
          <p:nvPr/>
        </p:nvSpPr>
        <p:spPr>
          <a:xfrm>
            <a:off x="6324600" y="3048000"/>
            <a:ext cx="685800" cy="461665"/>
          </a:xfrm>
          <a:prstGeom prst="rect">
            <a:avLst/>
          </a:prstGeom>
          <a:noFill/>
          <a:scene3d>
            <a:camera prst="orthographicFront">
              <a:rot lat="0" lon="0" rev="1800000"/>
            </a:camera>
            <a:lightRig rig="threePt" dir="t"/>
          </a:scene3d>
        </p:spPr>
        <p:txBody>
          <a:bodyPr wrap="square" rtlCol="0">
            <a:spAutoFit/>
          </a:bodyPr>
          <a:lstStyle/>
          <a:p>
            <a:r>
              <a:rPr lang="en-US" sz="2400" b="1" dirty="0" smtClean="0"/>
              <a:t>←</a:t>
            </a:r>
            <a:endParaRPr lang="en-US" sz="2400" b="1" dirty="0"/>
          </a:p>
        </p:txBody>
      </p:sp>
      <p:sp>
        <p:nvSpPr>
          <p:cNvPr id="9" name="TextBox 8"/>
          <p:cNvSpPr txBox="1"/>
          <p:nvPr/>
        </p:nvSpPr>
        <p:spPr>
          <a:xfrm>
            <a:off x="2362200" y="2362200"/>
            <a:ext cx="685800" cy="461665"/>
          </a:xfrm>
          <a:prstGeom prst="rect">
            <a:avLst/>
          </a:prstGeom>
          <a:noFill/>
          <a:scene3d>
            <a:camera prst="orthographicFront">
              <a:rot lat="0" lon="0" rev="1800000"/>
            </a:camera>
            <a:lightRig rig="threePt" dir="t"/>
          </a:scene3d>
        </p:spPr>
        <p:txBody>
          <a:bodyPr wrap="square" rtlCol="0">
            <a:spAutoFit/>
          </a:bodyPr>
          <a:lstStyle/>
          <a:p>
            <a:r>
              <a:rPr lang="en-US" sz="2400" b="1" dirty="0" smtClean="0"/>
              <a:t>←</a:t>
            </a:r>
            <a:endParaRPr lang="en-US" sz="2400" b="1" dirty="0"/>
          </a:p>
        </p:txBody>
      </p:sp>
      <p:sp>
        <p:nvSpPr>
          <p:cNvPr id="10" name="TextBox 9"/>
          <p:cNvSpPr txBox="1"/>
          <p:nvPr/>
        </p:nvSpPr>
        <p:spPr>
          <a:xfrm>
            <a:off x="6629400" y="2738735"/>
            <a:ext cx="685800" cy="461665"/>
          </a:xfrm>
          <a:prstGeom prst="rect">
            <a:avLst/>
          </a:prstGeom>
          <a:noFill/>
          <a:scene3d>
            <a:camera prst="orthographicFront">
              <a:rot lat="0" lon="0" rev="9000000"/>
            </a:camera>
            <a:lightRig rig="threePt" dir="t"/>
          </a:scene3d>
        </p:spPr>
        <p:txBody>
          <a:bodyPr wrap="square" rtlCol="0">
            <a:spAutoFit/>
          </a:bodyPr>
          <a:lstStyle/>
          <a:p>
            <a:r>
              <a:rPr lang="en-US" sz="2400" b="1" dirty="0" smtClean="0">
                <a:solidFill>
                  <a:schemeClr val="bg1"/>
                </a:solidFill>
              </a:rPr>
              <a:t>←</a:t>
            </a:r>
            <a:endParaRPr lang="en-US" sz="24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 y="152400"/>
            <a:ext cx="8229600" cy="6924973"/>
          </a:xfrm>
          <a:prstGeom prst="rect">
            <a:avLst/>
          </a:prstGeom>
          <a:noFill/>
          <a:ln w="9525">
            <a:noFill/>
            <a:miter lim="800000"/>
            <a:headEnd/>
            <a:tailEnd/>
          </a:ln>
        </p:spPr>
        <p:txBody>
          <a:bodyPr wrap="square">
            <a:spAutoFit/>
          </a:bodyPr>
          <a:lstStyle/>
          <a:p>
            <a:pPr algn="ctr"/>
            <a:r>
              <a:rPr lang="en-US" sz="2400" b="1" dirty="0">
                <a:latin typeface="Calibri" pitchFamily="34" charset="0"/>
              </a:rPr>
              <a:t>Bill Mercer</a:t>
            </a:r>
          </a:p>
          <a:p>
            <a:pPr algn="ctr"/>
            <a:endParaRPr lang="en-US" sz="800" b="1" dirty="0" smtClean="0">
              <a:latin typeface="Calibri" pitchFamily="34" charset="0"/>
            </a:endParaRPr>
          </a:p>
          <a:p>
            <a:pPr algn="ctr"/>
            <a:r>
              <a:rPr lang="en-US" sz="2000" b="1" dirty="0" smtClean="0">
                <a:latin typeface="Calibri" pitchFamily="34" charset="0"/>
              </a:rPr>
              <a:t>6809 </a:t>
            </a:r>
            <a:r>
              <a:rPr lang="en-US" sz="2000" b="1" dirty="0">
                <a:latin typeface="Calibri" pitchFamily="34" charset="0"/>
              </a:rPr>
              <a:t>County Road </a:t>
            </a:r>
            <a:r>
              <a:rPr lang="en-US" sz="2000" b="1" dirty="0" smtClean="0">
                <a:latin typeface="Calibri" pitchFamily="34" charset="0"/>
              </a:rPr>
              <a:t>236 ∙ Findlay</a:t>
            </a:r>
            <a:r>
              <a:rPr lang="en-US" sz="2000" b="1" dirty="0">
                <a:latin typeface="Calibri" pitchFamily="34" charset="0"/>
              </a:rPr>
              <a:t>, Ohio </a:t>
            </a:r>
            <a:r>
              <a:rPr lang="en-US" sz="2000" b="1" dirty="0" smtClean="0">
                <a:latin typeface="Calibri" pitchFamily="34" charset="0"/>
              </a:rPr>
              <a:t>45840 ∙ Ph</a:t>
            </a:r>
            <a:r>
              <a:rPr lang="en-US" sz="2000" b="1" dirty="0">
                <a:latin typeface="Calibri" pitchFamily="34" charset="0"/>
              </a:rPr>
              <a:t>. # 567-674-1954 </a:t>
            </a:r>
          </a:p>
          <a:p>
            <a:endParaRPr lang="en-US" sz="1200" dirty="0">
              <a:latin typeface="Calibri" pitchFamily="34" charset="0"/>
            </a:endParaRPr>
          </a:p>
          <a:p>
            <a:r>
              <a:rPr lang="en-US" sz="1600" b="1" dirty="0">
                <a:latin typeface="Calibri" pitchFamily="34" charset="0"/>
              </a:rPr>
              <a:t>B</a:t>
            </a:r>
            <a:r>
              <a:rPr lang="en-US" sz="1400" dirty="0">
                <a:latin typeface="Calibri" pitchFamily="34" charset="0"/>
              </a:rPr>
              <a:t>ill’s process initially ran into trouble. A year or so earlier he filed a claim regarding a fence on his property. It was denied by his insurance company. This year, after severe winds hit early in February and most recently in April, Bill was contacted  by Pure Renovations to possibly help him submit a new claim associated with weather related damage he incurred on his roof.</a:t>
            </a:r>
          </a:p>
          <a:p>
            <a:endParaRPr lang="en-US" sz="1200" dirty="0">
              <a:latin typeface="Calibri" pitchFamily="34" charset="0"/>
            </a:endParaRPr>
          </a:p>
          <a:p>
            <a:r>
              <a:rPr lang="en-US" sz="1400" b="1" dirty="0">
                <a:latin typeface="Calibri" pitchFamily="34" charset="0"/>
              </a:rPr>
              <a:t>A</a:t>
            </a:r>
            <a:r>
              <a:rPr lang="en-US" sz="1400" dirty="0">
                <a:latin typeface="Calibri" pitchFamily="34" charset="0"/>
              </a:rPr>
              <a:t>fter over an hour delay in arriving at Bill’s house, the adjuster (evidently having a bad day) was reluctant to even get on the roof to inspect the damage. This individual was determined to force the policy holder to make their own repairs. The adjuster would not recommend covering anything beyond his deductable. We went to bat for Bill that afternoon and the following day. We conducted our own independent quantitative inspection for there was clearly wind damage. We made our case before the adjuster. Based upon our experience in the industry we were able to reverse the denied claim and reinstate the file as being on going awaiting further details and the photos which we took the following day on his behalf. Within three days, Bill was notified that instead of getting a couple bundle of shingles at his expense, he had been approved to receive an entire roof replacement. </a:t>
            </a:r>
          </a:p>
          <a:p>
            <a:endParaRPr lang="en-US" sz="1200" dirty="0">
              <a:latin typeface="Calibri" pitchFamily="34" charset="0"/>
            </a:endParaRPr>
          </a:p>
          <a:p>
            <a:r>
              <a:rPr lang="en-US" sz="1400" b="1" dirty="0">
                <a:latin typeface="Calibri" pitchFamily="34" charset="0"/>
              </a:rPr>
              <a:t>B</a:t>
            </a:r>
            <a:r>
              <a:rPr lang="en-US" sz="1400" dirty="0">
                <a:latin typeface="Calibri" pitchFamily="34" charset="0"/>
              </a:rPr>
              <a:t>ill will affirm without Pure Renovation services, he would be spending money out of his own pocket to repair </a:t>
            </a:r>
            <a:r>
              <a:rPr lang="en-US" sz="1400" dirty="0" smtClean="0">
                <a:latin typeface="Calibri" pitchFamily="34" charset="0"/>
              </a:rPr>
              <a:t>a </a:t>
            </a:r>
            <a:r>
              <a:rPr lang="en-US" sz="1400" dirty="0">
                <a:latin typeface="Calibri" pitchFamily="34" charset="0"/>
              </a:rPr>
              <a:t>roof that was damaged and quickly failing with only a few years left. This took some time and effort and required great detail but the reversal in outcome worked in the best interest of Bill and his family.  They saved close to $7,500.00</a:t>
            </a:r>
          </a:p>
          <a:p>
            <a:endParaRPr lang="en-US" sz="1200" dirty="0">
              <a:latin typeface="Calibri" pitchFamily="34" charset="0"/>
            </a:endParaRPr>
          </a:p>
          <a:p>
            <a:r>
              <a:rPr lang="en-US" sz="1400" b="1" dirty="0">
                <a:latin typeface="Calibri" pitchFamily="34" charset="0"/>
              </a:rPr>
              <a:t>D</a:t>
            </a:r>
            <a:r>
              <a:rPr lang="en-US" sz="1400" dirty="0">
                <a:latin typeface="Calibri" pitchFamily="34" charset="0"/>
              </a:rPr>
              <a:t>ue to the recent intermittent rains in the area his repairs are in process and should be completed within a week or two. He’s been fully funded on the project with his first check from State Farm arriving last week.  We will help Bill upon completion of the roof by submiting all necessary forms to insure that he receives his depreciation check currently being held by State Farm.  </a:t>
            </a:r>
          </a:p>
          <a:p>
            <a:endParaRPr lang="en-US" sz="1400" dirty="0">
              <a:latin typeface="Calibri" pitchFamily="34" charset="0"/>
            </a:endParaRPr>
          </a:p>
          <a:p>
            <a:pPr algn="ctr"/>
            <a:r>
              <a:rPr lang="en-US" sz="1600" b="1" dirty="0">
                <a:latin typeface="Calibri" pitchFamily="34" charset="0"/>
              </a:rPr>
              <a:t>Note: </a:t>
            </a:r>
            <a:r>
              <a:rPr lang="en-US" sz="1400" dirty="0">
                <a:latin typeface="Calibri" pitchFamily="34" charset="0"/>
              </a:rPr>
              <a:t>Photos of this project are available upon request</a:t>
            </a:r>
            <a:r>
              <a:rPr lang="en-US" sz="1400" dirty="0" smtClean="0">
                <a:latin typeface="Calibri" pitchFamily="34" charset="0"/>
              </a:rPr>
              <a:t>. Call Pure Renovations 937-565-4910.</a:t>
            </a:r>
            <a:endParaRPr lang="en-US" sz="1400" dirty="0">
              <a:latin typeface="Calibri" pitchFamily="34" charset="0"/>
            </a:endParaRPr>
          </a:p>
          <a:p>
            <a:endParaRPr lang="en-US"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srcRect/>
          <a:stretch>
            <a:fillRect/>
          </a:stretch>
        </p:blipFill>
        <p:spPr bwMode="auto">
          <a:xfrm>
            <a:off x="76200" y="76200"/>
            <a:ext cx="8991600" cy="6705600"/>
          </a:xfrm>
          <a:prstGeom prst="rect">
            <a:avLst/>
          </a:prstGeom>
          <a:noFill/>
          <a:ln w="9525">
            <a:noFill/>
            <a:miter lim="800000"/>
            <a:headEnd/>
            <a:tailEnd/>
          </a:ln>
        </p:spPr>
      </p:pic>
      <p:sp>
        <p:nvSpPr>
          <p:cNvPr id="3" name="TextBox 2"/>
          <p:cNvSpPr txBox="1"/>
          <p:nvPr/>
        </p:nvSpPr>
        <p:spPr>
          <a:xfrm>
            <a:off x="1447800" y="733961"/>
            <a:ext cx="5410200" cy="1323439"/>
          </a:xfrm>
          <a:prstGeom prst="rect">
            <a:avLst/>
          </a:prstGeom>
          <a:noFill/>
        </p:spPr>
        <p:txBody>
          <a:bodyPr wrap="square" rtlCol="0">
            <a:spAutoFit/>
          </a:bodyPr>
          <a:lstStyle/>
          <a:p>
            <a:r>
              <a:rPr lang="en-US" sz="3200" b="1" dirty="0" smtClean="0"/>
              <a:t>	 </a:t>
            </a:r>
            <a:r>
              <a:rPr lang="en-US" sz="4400" b="1" dirty="0" smtClean="0"/>
              <a:t>Pure Renovations </a:t>
            </a:r>
          </a:p>
          <a:p>
            <a:r>
              <a:rPr lang="en-US" sz="3200" b="1" dirty="0"/>
              <a:t>	</a:t>
            </a:r>
            <a:r>
              <a:rPr lang="en-US" sz="3200" b="1" dirty="0" smtClean="0"/>
              <a:t>        </a:t>
            </a:r>
            <a:r>
              <a:rPr lang="en-US" sz="3600" b="1" dirty="0" smtClean="0"/>
              <a:t>Project Profile</a:t>
            </a:r>
            <a:endParaRPr lang="en-US" sz="3600" b="1" dirty="0"/>
          </a:p>
        </p:txBody>
      </p:sp>
      <p:sp>
        <p:nvSpPr>
          <p:cNvPr id="5" name="TextBox 4"/>
          <p:cNvSpPr txBox="1"/>
          <p:nvPr/>
        </p:nvSpPr>
        <p:spPr>
          <a:xfrm>
            <a:off x="3124200" y="5244538"/>
            <a:ext cx="6019800" cy="1846659"/>
          </a:xfrm>
          <a:prstGeom prst="rect">
            <a:avLst/>
          </a:prstGeom>
          <a:noFill/>
        </p:spPr>
        <p:txBody>
          <a:bodyPr wrap="square" rtlCol="0">
            <a:spAutoFit/>
          </a:bodyPr>
          <a:lstStyle/>
          <a:p>
            <a:r>
              <a:rPr lang="en-US" b="1" dirty="0" smtClean="0">
                <a:solidFill>
                  <a:schemeClr val="bg1"/>
                </a:solidFill>
                <a:latin typeface="Calibri" pitchFamily="34" charset="0"/>
              </a:rPr>
              <a:t>		                           400 Ludlow Road</a:t>
            </a:r>
          </a:p>
          <a:p>
            <a:r>
              <a:rPr lang="en-US" b="1" dirty="0" smtClean="0">
                <a:solidFill>
                  <a:schemeClr val="bg1"/>
                </a:solidFill>
                <a:latin typeface="Calibri" pitchFamily="34" charset="0"/>
              </a:rPr>
              <a:t>			          Bellefontaine, Ohio 43311</a:t>
            </a:r>
          </a:p>
          <a:p>
            <a:r>
              <a:rPr lang="en-US" b="1" dirty="0" smtClean="0">
                <a:solidFill>
                  <a:schemeClr val="bg1"/>
                </a:solidFill>
                <a:latin typeface="Calibri" pitchFamily="34" charset="0"/>
              </a:rPr>
              <a:t>		                            Ph</a:t>
            </a:r>
            <a:r>
              <a:rPr lang="en-US" b="1" dirty="0">
                <a:solidFill>
                  <a:schemeClr val="bg1"/>
                </a:solidFill>
                <a:latin typeface="Calibri" pitchFamily="34" charset="0"/>
              </a:rPr>
              <a:t>. </a:t>
            </a:r>
            <a:r>
              <a:rPr lang="en-US" b="1" dirty="0" smtClean="0">
                <a:solidFill>
                  <a:schemeClr val="bg1"/>
                </a:solidFill>
                <a:latin typeface="Calibri" pitchFamily="34" charset="0"/>
              </a:rPr>
              <a:t># 937-441-1893</a:t>
            </a:r>
          </a:p>
          <a:p>
            <a:r>
              <a:rPr lang="en-US" b="1" dirty="0" smtClean="0">
                <a:solidFill>
                  <a:schemeClr val="bg1"/>
                </a:solidFill>
                <a:latin typeface="Calibri" pitchFamily="34" charset="0"/>
              </a:rPr>
              <a:t>			        </a:t>
            </a:r>
          </a:p>
          <a:p>
            <a:r>
              <a:rPr lang="en-US" b="1" dirty="0" smtClean="0">
                <a:solidFill>
                  <a:schemeClr val="bg1"/>
                </a:solidFill>
                <a:latin typeface="Calibri" pitchFamily="34" charset="0"/>
              </a:rPr>
              <a:t>		         </a:t>
            </a:r>
            <a:r>
              <a:rPr lang="en-US" sz="2400" b="1" dirty="0" smtClean="0">
                <a:solidFill>
                  <a:schemeClr val="bg1"/>
                </a:solidFill>
                <a:latin typeface="Calibri" pitchFamily="34" charset="0"/>
              </a:rPr>
              <a:t>Pastor Shelley Stephenson </a:t>
            </a:r>
          </a:p>
          <a:p>
            <a:endParaRPr lang="en-US" dirty="0"/>
          </a:p>
        </p:txBody>
      </p:sp>
      <p:sp>
        <p:nvSpPr>
          <p:cNvPr id="6" name="TextBox 5"/>
          <p:cNvSpPr txBox="1"/>
          <p:nvPr/>
        </p:nvSpPr>
        <p:spPr>
          <a:xfrm>
            <a:off x="7772400" y="1066800"/>
            <a:ext cx="1066800" cy="923330"/>
          </a:xfrm>
          <a:prstGeom prst="rect">
            <a:avLst/>
          </a:prstGeom>
          <a:noFill/>
        </p:spPr>
        <p:txBody>
          <a:bodyPr wrap="square" rtlCol="0">
            <a:spAutoFit/>
          </a:bodyPr>
          <a:lstStyle/>
          <a:p>
            <a:r>
              <a:rPr lang="en-US" b="1" dirty="0" smtClean="0"/>
              <a:t>  This is </a:t>
            </a:r>
          </a:p>
          <a:p>
            <a:r>
              <a:rPr lang="en-US" b="1" dirty="0" smtClean="0"/>
              <a:t> an after   </a:t>
            </a:r>
          </a:p>
          <a:p>
            <a:r>
              <a:rPr lang="en-US" b="1" dirty="0" smtClean="0"/>
              <a:t>   photo</a:t>
            </a:r>
            <a:endParaRPr lang="en-US" b="1" dirty="0"/>
          </a:p>
        </p:txBody>
      </p:sp>
      <p:sp>
        <p:nvSpPr>
          <p:cNvPr id="7" name="TextBox 6"/>
          <p:cNvSpPr txBox="1"/>
          <p:nvPr/>
        </p:nvSpPr>
        <p:spPr>
          <a:xfrm>
            <a:off x="533400" y="5410200"/>
            <a:ext cx="4743450" cy="1292662"/>
          </a:xfrm>
          <a:prstGeom prst="rect">
            <a:avLst/>
          </a:prstGeom>
          <a:noFill/>
        </p:spPr>
        <p:txBody>
          <a:bodyPr wrap="square" rtlCol="0">
            <a:spAutoFit/>
          </a:bodyPr>
          <a:lstStyle/>
          <a:p>
            <a:endParaRPr lang="en-US" dirty="0" smtClean="0">
              <a:latin typeface="Calibri" pitchFamily="34" charset="0"/>
            </a:endParaRPr>
          </a:p>
          <a:p>
            <a:r>
              <a:rPr lang="en-US" sz="2000" b="1" dirty="0" smtClean="0">
                <a:solidFill>
                  <a:schemeClr val="bg1"/>
                </a:solidFill>
                <a:latin typeface="Calibri" pitchFamily="34" charset="0"/>
              </a:rPr>
              <a:t>Note: </a:t>
            </a:r>
          </a:p>
          <a:p>
            <a:r>
              <a:rPr lang="en-US" sz="2000" b="1" dirty="0" smtClean="0">
                <a:solidFill>
                  <a:schemeClr val="bg1"/>
                </a:solidFill>
                <a:latin typeface="Calibri" pitchFamily="34" charset="0"/>
              </a:rPr>
              <a:t>Additional photos of this </a:t>
            </a:r>
          </a:p>
          <a:p>
            <a:r>
              <a:rPr lang="en-US" sz="2000" b="1" dirty="0" smtClean="0">
                <a:solidFill>
                  <a:schemeClr val="bg1"/>
                </a:solidFill>
                <a:latin typeface="Calibri" pitchFamily="34" charset="0"/>
              </a:rPr>
              <a:t>project are available upon request</a:t>
            </a:r>
            <a:r>
              <a:rPr lang="en-US" sz="2000" dirty="0" smtClean="0">
                <a:solidFill>
                  <a:schemeClr val="bg1"/>
                </a:solidFill>
                <a:latin typeface="Calibri" pitchFamily="34" charset="0"/>
              </a:rPr>
              <a:t>.</a:t>
            </a:r>
            <a:endParaRPr lang="en-US" sz="2000" dirty="0">
              <a:solidFill>
                <a:schemeClr val="bg1"/>
              </a:solidFill>
              <a:latin typeface="Calibri" pitchFamily="34" charset="0"/>
            </a:endParaRPr>
          </a:p>
        </p:txBody>
      </p:sp>
      <p:sp>
        <p:nvSpPr>
          <p:cNvPr id="8" name="Rectangle 7"/>
          <p:cNvSpPr/>
          <p:nvPr/>
        </p:nvSpPr>
        <p:spPr>
          <a:xfrm>
            <a:off x="649676" y="3505200"/>
            <a:ext cx="2474524" cy="646331"/>
          </a:xfrm>
          <a:prstGeom prst="rect">
            <a:avLst/>
          </a:prstGeom>
        </p:spPr>
        <p:txBody>
          <a:bodyPr wrap="none">
            <a:spAutoFit/>
          </a:bodyPr>
          <a:lstStyle/>
          <a:p>
            <a:pPr algn="ctr"/>
            <a:r>
              <a:rPr lang="en-US" b="1" dirty="0" smtClean="0">
                <a:solidFill>
                  <a:schemeClr val="bg1"/>
                </a:solidFill>
              </a:rPr>
              <a:t>Property Owner’s Story </a:t>
            </a:r>
          </a:p>
          <a:p>
            <a:pPr algn="ctr"/>
            <a:r>
              <a:rPr lang="en-US" b="1" dirty="0" smtClean="0">
                <a:solidFill>
                  <a:schemeClr val="bg1"/>
                </a:solidFill>
              </a:rPr>
              <a:t>Reverse Side </a:t>
            </a:r>
            <a:endParaRPr lang="en-US"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cstate="print"/>
          <a:srcRect/>
          <a:stretch>
            <a:fillRect/>
          </a:stretch>
        </p:blipFill>
        <p:spPr bwMode="auto">
          <a:xfrm>
            <a:off x="304800" y="1143000"/>
            <a:ext cx="4191000" cy="5443538"/>
          </a:xfrm>
          <a:prstGeom prst="rect">
            <a:avLst/>
          </a:prstGeom>
          <a:noFill/>
          <a:ln w="9525">
            <a:noFill/>
            <a:miter lim="800000"/>
            <a:headEnd/>
            <a:tailEnd/>
          </a:ln>
        </p:spPr>
      </p:pic>
      <p:sp>
        <p:nvSpPr>
          <p:cNvPr id="8195" name="TextBox 2"/>
          <p:cNvSpPr txBox="1">
            <a:spLocks noChangeArrowheads="1"/>
          </p:cNvSpPr>
          <p:nvPr/>
        </p:nvSpPr>
        <p:spPr bwMode="auto">
          <a:xfrm>
            <a:off x="4724400" y="1752600"/>
            <a:ext cx="4267200" cy="4770537"/>
          </a:xfrm>
          <a:prstGeom prst="rect">
            <a:avLst/>
          </a:prstGeom>
          <a:noFill/>
          <a:ln w="9525">
            <a:noFill/>
            <a:miter lim="800000"/>
            <a:headEnd/>
            <a:tailEnd/>
          </a:ln>
        </p:spPr>
        <p:txBody>
          <a:bodyPr wrap="square">
            <a:spAutoFit/>
          </a:bodyPr>
          <a:lstStyle/>
          <a:p>
            <a:r>
              <a:rPr lang="en-US" sz="1600" dirty="0">
                <a:latin typeface="Calibri" pitchFamily="34" charset="0"/>
              </a:rPr>
              <a:t>"At first I thought Pure Renovations was too good to be true, but they were an answer to prayer. We kept trying to keep up with the leaks by patching the roof here and there just to get by because, as a small church, we couldn't even afford the insurance deductible. </a:t>
            </a:r>
            <a:endParaRPr lang="en-US" sz="1600" dirty="0" smtClean="0">
              <a:latin typeface="Calibri" pitchFamily="34" charset="0"/>
            </a:endParaRPr>
          </a:p>
          <a:p>
            <a:endParaRPr lang="en-US" sz="1600" dirty="0" smtClean="0">
              <a:latin typeface="Calibri" pitchFamily="34" charset="0"/>
            </a:endParaRPr>
          </a:p>
          <a:p>
            <a:r>
              <a:rPr lang="en-US" sz="1600" dirty="0" smtClean="0">
                <a:latin typeface="Calibri" pitchFamily="34" charset="0"/>
              </a:rPr>
              <a:t>Pure </a:t>
            </a:r>
            <a:r>
              <a:rPr lang="en-US" sz="1600" dirty="0">
                <a:latin typeface="Calibri" pitchFamily="34" charset="0"/>
              </a:rPr>
              <a:t>Renovations made the process so easy by meeting with the adjuster for us, as our representative, so that we had the best chance at getting a fair shake at having our claim </a:t>
            </a:r>
            <a:r>
              <a:rPr lang="en-US" sz="1600" dirty="0" smtClean="0">
                <a:latin typeface="Calibri" pitchFamily="34" charset="0"/>
              </a:rPr>
              <a:t>truly addressed </a:t>
            </a:r>
            <a:r>
              <a:rPr lang="en-US" sz="1600" dirty="0">
                <a:latin typeface="Calibri" pitchFamily="34" charset="0"/>
              </a:rPr>
              <a:t>and taken care of. </a:t>
            </a:r>
            <a:endParaRPr lang="en-US" sz="1600" dirty="0" smtClean="0">
              <a:latin typeface="Calibri" pitchFamily="34" charset="0"/>
            </a:endParaRPr>
          </a:p>
          <a:p>
            <a:endParaRPr lang="en-US" sz="1600" dirty="0" smtClean="0">
              <a:latin typeface="Calibri" pitchFamily="34" charset="0"/>
            </a:endParaRPr>
          </a:p>
          <a:p>
            <a:r>
              <a:rPr lang="en-US" sz="1600" dirty="0" smtClean="0">
                <a:latin typeface="Calibri" pitchFamily="34" charset="0"/>
              </a:rPr>
              <a:t>The </a:t>
            </a:r>
            <a:r>
              <a:rPr lang="en-US" sz="1600" dirty="0">
                <a:latin typeface="Calibri" pitchFamily="34" charset="0"/>
              </a:rPr>
              <a:t>bottom line is that we got a brand new roof and interior repairs for absolutely free. They are a company that is true to their word. That meant a lot to us."</a:t>
            </a:r>
          </a:p>
          <a:p>
            <a:endParaRPr lang="en-US" sz="1600" dirty="0">
              <a:latin typeface="Calibri" pitchFamily="34" charset="0"/>
            </a:endParaRPr>
          </a:p>
          <a:p>
            <a:r>
              <a:rPr lang="en-US" sz="1600" dirty="0">
                <a:latin typeface="Calibri" pitchFamily="34" charset="0"/>
              </a:rPr>
              <a:t>Senior Pastor, Shelley Stephenson</a:t>
            </a:r>
          </a:p>
        </p:txBody>
      </p:sp>
      <p:sp>
        <p:nvSpPr>
          <p:cNvPr id="4" name="TextBox 3"/>
          <p:cNvSpPr txBox="1"/>
          <p:nvPr/>
        </p:nvSpPr>
        <p:spPr>
          <a:xfrm>
            <a:off x="4724400" y="1219200"/>
            <a:ext cx="3352800" cy="369332"/>
          </a:xfrm>
          <a:prstGeom prst="rect">
            <a:avLst/>
          </a:prstGeom>
          <a:noFill/>
        </p:spPr>
        <p:txBody>
          <a:bodyPr wrap="square" rtlCol="0">
            <a:spAutoFit/>
          </a:bodyPr>
          <a:lstStyle/>
          <a:p>
            <a:r>
              <a:rPr lang="en-US" dirty="0" smtClean="0"/>
              <a:t>In the Pastor’s own words:</a:t>
            </a:r>
            <a:endParaRPr lang="en-US" dirty="0"/>
          </a:p>
        </p:txBody>
      </p:sp>
      <p:sp>
        <p:nvSpPr>
          <p:cNvPr id="5" name="TextBox 4"/>
          <p:cNvSpPr txBox="1"/>
          <p:nvPr/>
        </p:nvSpPr>
        <p:spPr>
          <a:xfrm>
            <a:off x="457200" y="228600"/>
            <a:ext cx="8153400" cy="800219"/>
          </a:xfrm>
          <a:prstGeom prst="rect">
            <a:avLst/>
          </a:prstGeom>
          <a:noFill/>
        </p:spPr>
        <p:txBody>
          <a:bodyPr wrap="square" rtlCol="0">
            <a:spAutoFit/>
          </a:bodyPr>
          <a:lstStyle/>
          <a:p>
            <a:pPr algn="ctr"/>
            <a:r>
              <a:rPr lang="en-US" sz="2000" b="1" dirty="0" smtClean="0">
                <a:latin typeface="Calibri" pitchFamily="34" charset="0"/>
              </a:rPr>
              <a:t>Pastor Shelley Stephenson</a:t>
            </a:r>
          </a:p>
          <a:p>
            <a:pPr algn="ctr"/>
            <a:endParaRPr lang="en-US" sz="800" b="1" dirty="0" smtClean="0">
              <a:latin typeface="Calibri" pitchFamily="34" charset="0"/>
            </a:endParaRPr>
          </a:p>
          <a:p>
            <a:pPr algn="ctr"/>
            <a:r>
              <a:rPr lang="en-US" b="1" dirty="0" smtClean="0">
                <a:latin typeface="Calibri" pitchFamily="34" charset="0"/>
              </a:rPr>
              <a:t>400 Ludlow Road ∙ Bellefontaine, Ohio 43311 ∙  Ph. # 937-441-1893 </a:t>
            </a:r>
            <a:endParaRPr lang="en-US" b="1" dirty="0">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6200" y="228600"/>
            <a:ext cx="8991600" cy="6498024"/>
          </a:xfrm>
          <a:prstGeom prst="rect">
            <a:avLst/>
          </a:prstGeom>
        </p:spPr>
      </p:pic>
      <p:sp>
        <p:nvSpPr>
          <p:cNvPr id="3" name="TextBox 2"/>
          <p:cNvSpPr txBox="1"/>
          <p:nvPr/>
        </p:nvSpPr>
        <p:spPr>
          <a:xfrm>
            <a:off x="2057400" y="228600"/>
            <a:ext cx="7086600" cy="1323439"/>
          </a:xfrm>
          <a:prstGeom prst="rect">
            <a:avLst/>
          </a:prstGeom>
          <a:noFill/>
        </p:spPr>
        <p:txBody>
          <a:bodyPr wrap="square" rtlCol="0">
            <a:spAutoFit/>
          </a:bodyPr>
          <a:lstStyle/>
          <a:p>
            <a:r>
              <a:rPr lang="en-US" sz="3200" b="1" dirty="0" smtClean="0"/>
              <a:t>	   </a:t>
            </a:r>
            <a:r>
              <a:rPr lang="en-US" sz="4400" b="1" dirty="0" smtClean="0"/>
              <a:t>Pure Renovations: </a:t>
            </a:r>
            <a:r>
              <a:rPr lang="en-US" sz="3600" b="1" dirty="0" smtClean="0"/>
              <a:t>Project 						 Profile</a:t>
            </a:r>
            <a:endParaRPr lang="en-US" sz="3600" b="1" dirty="0"/>
          </a:p>
        </p:txBody>
      </p:sp>
      <p:pic>
        <p:nvPicPr>
          <p:cNvPr id="4" name="Picture 3"/>
          <p:cNvPicPr>
            <a:picLocks noChangeAspect="1"/>
          </p:cNvPicPr>
          <p:nvPr/>
        </p:nvPicPr>
        <p:blipFill>
          <a:blip r:embed="rId3" cstate="print"/>
          <a:stretch>
            <a:fillRect/>
          </a:stretch>
        </p:blipFill>
        <p:spPr>
          <a:xfrm>
            <a:off x="7563252" y="5334000"/>
            <a:ext cx="1504547" cy="1371600"/>
          </a:xfrm>
          <a:prstGeom prst="rect">
            <a:avLst/>
          </a:prstGeom>
        </p:spPr>
      </p:pic>
      <p:sp>
        <p:nvSpPr>
          <p:cNvPr id="29697" name="Rectangle 1"/>
          <p:cNvSpPr>
            <a:spLocks noChangeArrowheads="1"/>
          </p:cNvSpPr>
          <p:nvPr/>
        </p:nvSpPr>
        <p:spPr bwMode="auto">
          <a:xfrm>
            <a:off x="134844" y="5257800"/>
            <a:ext cx="2761269" cy="138499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Don &amp; Judy Patton</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a:solidFill>
                  <a:schemeClr val="bg1"/>
                </a:solidFill>
                <a:latin typeface="Calibri" pitchFamily="34" charset="0"/>
                <a:ea typeface="Calibri" pitchFamily="34" charset="0"/>
                <a:cs typeface="Times New Roman" pitchFamily="18" charset="0"/>
              </a:rPr>
              <a:t>10889 CR 102</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Belle Center, Ohio 43310</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Ph. # 937-464-3162</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Rectangle 7"/>
          <p:cNvSpPr/>
          <p:nvPr/>
        </p:nvSpPr>
        <p:spPr>
          <a:xfrm>
            <a:off x="0" y="344269"/>
            <a:ext cx="2474524" cy="646331"/>
          </a:xfrm>
          <a:prstGeom prst="rect">
            <a:avLst/>
          </a:prstGeom>
        </p:spPr>
        <p:txBody>
          <a:bodyPr wrap="none">
            <a:spAutoFit/>
          </a:bodyPr>
          <a:lstStyle/>
          <a:p>
            <a:pPr algn="ctr"/>
            <a:r>
              <a:rPr lang="en-US" b="1" dirty="0" smtClean="0">
                <a:solidFill>
                  <a:schemeClr val="bg1"/>
                </a:solidFill>
              </a:rPr>
              <a:t>Property Owner’s Story </a:t>
            </a:r>
          </a:p>
          <a:p>
            <a:pPr algn="ctr"/>
            <a:r>
              <a:rPr lang="en-US" b="1" dirty="0" smtClean="0">
                <a:solidFill>
                  <a:schemeClr val="bg1"/>
                </a:solidFill>
              </a:rPr>
              <a:t>Reverse Side </a:t>
            </a:r>
            <a:endParaRPr lang="en-US" b="1" dirty="0">
              <a:solidFill>
                <a:schemeClr val="bg1"/>
              </a:solidFill>
            </a:endParaRPr>
          </a:p>
        </p:txBody>
      </p:sp>
      <p:sp>
        <p:nvSpPr>
          <p:cNvPr id="9" name="Rectangle 8"/>
          <p:cNvSpPr/>
          <p:nvPr/>
        </p:nvSpPr>
        <p:spPr>
          <a:xfrm>
            <a:off x="4038600" y="5906869"/>
            <a:ext cx="3505200" cy="646331"/>
          </a:xfrm>
          <a:prstGeom prst="rect">
            <a:avLst/>
          </a:prstGeom>
        </p:spPr>
        <p:txBody>
          <a:bodyPr wrap="square">
            <a:spAutoFit/>
          </a:bodyPr>
          <a:lstStyle/>
          <a:p>
            <a:r>
              <a:rPr lang="en-US" b="1" dirty="0" smtClean="0">
                <a:solidFill>
                  <a:schemeClr val="bg1"/>
                </a:solidFill>
                <a:latin typeface="Calibri" pitchFamily="34" charset="0"/>
              </a:rPr>
              <a:t>Note: Additional photos of this project are available upon request</a:t>
            </a:r>
            <a:r>
              <a:rPr lang="en-US" dirty="0" smtClean="0">
                <a:solidFill>
                  <a:schemeClr val="bg1"/>
                </a:solidFill>
                <a:latin typeface="Calibri" pitchFamily="34" charset="0"/>
              </a:rPr>
              <a:t>.</a:t>
            </a:r>
            <a:endParaRPr lang="en-US" dirty="0">
              <a:solidFill>
                <a:schemeClr val="bg1"/>
              </a:solidFill>
              <a:latin typeface="Calibri" pitchFamily="34" charset="0"/>
            </a:endParaRPr>
          </a:p>
        </p:txBody>
      </p:sp>
      <p:sp>
        <p:nvSpPr>
          <p:cNvPr id="10" name="TextBox 9"/>
          <p:cNvSpPr txBox="1"/>
          <p:nvPr/>
        </p:nvSpPr>
        <p:spPr>
          <a:xfrm>
            <a:off x="7848600" y="3572470"/>
            <a:ext cx="1295400" cy="923330"/>
          </a:xfrm>
          <a:prstGeom prst="rect">
            <a:avLst/>
          </a:prstGeom>
          <a:noFill/>
        </p:spPr>
        <p:txBody>
          <a:bodyPr wrap="square" rtlCol="0">
            <a:spAutoFit/>
          </a:bodyPr>
          <a:lstStyle/>
          <a:p>
            <a:r>
              <a:rPr lang="en-US" b="1" dirty="0" smtClean="0"/>
              <a:t>  This is </a:t>
            </a:r>
          </a:p>
          <a:p>
            <a:r>
              <a:rPr lang="en-US" b="1" dirty="0" smtClean="0"/>
              <a:t> an after </a:t>
            </a:r>
          </a:p>
          <a:p>
            <a:r>
              <a:rPr lang="en-US" b="1" dirty="0" smtClean="0"/>
              <a:t>  photo</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 y="609600"/>
            <a:ext cx="7848600" cy="6001643"/>
          </a:xfrm>
          <a:prstGeom prst="rect">
            <a:avLst/>
          </a:prstGeom>
          <a:noFill/>
          <a:ln w="9525">
            <a:noFill/>
            <a:miter lim="800000"/>
            <a:headEnd/>
            <a:tailEnd/>
          </a:ln>
        </p:spPr>
        <p:txBody>
          <a:bodyPr wrap="square">
            <a:spAutoFit/>
          </a:bodyPr>
          <a:lstStyle/>
          <a:p>
            <a:pPr algn="ctr"/>
            <a:r>
              <a:rPr lang="en-US" sz="2400" b="1" dirty="0" smtClean="0">
                <a:latin typeface="Calibri" pitchFamily="34" charset="0"/>
              </a:rPr>
              <a:t>Don and Judy Patton</a:t>
            </a:r>
            <a:endParaRPr lang="en-US" sz="2400" b="1" dirty="0">
              <a:latin typeface="Calibri" pitchFamily="34" charset="0"/>
            </a:endParaRPr>
          </a:p>
          <a:p>
            <a:pPr algn="ctr"/>
            <a:endParaRPr lang="en-US" sz="800" b="1" dirty="0" smtClean="0">
              <a:latin typeface="Calibri" pitchFamily="34" charset="0"/>
            </a:endParaRPr>
          </a:p>
          <a:p>
            <a:pPr algn="ctr"/>
            <a:r>
              <a:rPr lang="en-US" sz="2000" b="1" dirty="0">
                <a:latin typeface="Calibri" pitchFamily="34" charset="0"/>
              </a:rPr>
              <a:t>10889 CR 102 </a:t>
            </a:r>
            <a:r>
              <a:rPr lang="en-US" sz="2000" b="1" dirty="0" smtClean="0">
                <a:latin typeface="Calibri" pitchFamily="34" charset="0"/>
              </a:rPr>
              <a:t>∙ Belle Center, </a:t>
            </a:r>
            <a:r>
              <a:rPr lang="en-US" sz="2000" b="1" dirty="0">
                <a:latin typeface="Calibri" pitchFamily="34" charset="0"/>
              </a:rPr>
              <a:t>Ohio 43310 ∙ Ph. # </a:t>
            </a:r>
            <a:r>
              <a:rPr lang="en-US" sz="2000" b="1" dirty="0" smtClean="0">
                <a:latin typeface="Calibri" pitchFamily="34" charset="0"/>
              </a:rPr>
              <a:t>937-464-3162 </a:t>
            </a:r>
            <a:endParaRPr lang="en-US" sz="2000" b="1" dirty="0">
              <a:latin typeface="Calibri" pitchFamily="34" charset="0"/>
            </a:endParaRPr>
          </a:p>
          <a:p>
            <a:endParaRPr lang="en-US" dirty="0">
              <a:latin typeface="Calibri" pitchFamily="34" charset="0"/>
            </a:endParaRPr>
          </a:p>
          <a:p>
            <a:r>
              <a:rPr lang="en-US" sz="1400" b="1" dirty="0" smtClean="0">
                <a:latin typeface="Calibri" pitchFamily="34" charset="0"/>
              </a:rPr>
              <a:t>D</a:t>
            </a:r>
            <a:r>
              <a:rPr lang="en-US" sz="1400" dirty="0" smtClean="0">
                <a:latin typeface="Calibri" pitchFamily="34" charset="0"/>
              </a:rPr>
              <a:t>on and Judy Patton are long-time residents of Logan County. This is one of several properties they own and rent out. Their roof received hail and wind damage earlier this year and upon learning about the good fortune of Christ Covenant Church in Bellefontaine, they decided to call Pure Renovations to see if they could represent them in filing their claim too. </a:t>
            </a:r>
          </a:p>
          <a:p>
            <a:endParaRPr lang="en-US" sz="1400" dirty="0" smtClean="0">
              <a:latin typeface="Calibri" pitchFamily="34" charset="0"/>
            </a:endParaRPr>
          </a:p>
          <a:p>
            <a:r>
              <a:rPr lang="en-US" sz="1400" b="1" dirty="0" smtClean="0">
                <a:latin typeface="Calibri" pitchFamily="34" charset="0"/>
              </a:rPr>
              <a:t>W</a:t>
            </a:r>
            <a:r>
              <a:rPr lang="en-US" sz="1400" dirty="0" smtClean="0">
                <a:latin typeface="Calibri" pitchFamily="34" charset="0"/>
              </a:rPr>
              <a:t>e met with the adjuster and their insurance company came through. Pure Renovations worked out a reasonable deal for the Patton's because they wanted to put  a metal roof on their house to match an existing small section of their extended roof.</a:t>
            </a:r>
          </a:p>
          <a:p>
            <a:endParaRPr lang="en-US" sz="1400" dirty="0" smtClean="0">
              <a:latin typeface="Calibri" pitchFamily="34" charset="0"/>
            </a:endParaRPr>
          </a:p>
          <a:p>
            <a:r>
              <a:rPr lang="en-US" sz="1400" b="1" dirty="0" smtClean="0">
                <a:latin typeface="Calibri" pitchFamily="34" charset="0"/>
              </a:rPr>
              <a:t>T</a:t>
            </a:r>
            <a:r>
              <a:rPr lang="en-US" sz="1400" dirty="0" smtClean="0">
                <a:latin typeface="Calibri" pitchFamily="34" charset="0"/>
              </a:rPr>
              <a:t>hey are well pleased with the results and efforts made in representing them in their insurance claim. Don has said in the future, based upon the quality and speed which the project took on, that he and Judy have no reservations what so ever in calling Pure Renovations in the future for any other projects that may come up.</a:t>
            </a:r>
          </a:p>
          <a:p>
            <a:endParaRPr lang="en-US" sz="1400" dirty="0">
              <a:latin typeface="Calibri" pitchFamily="34" charset="0"/>
            </a:endParaRPr>
          </a:p>
          <a:p>
            <a:r>
              <a:rPr lang="en-US" sz="1400" b="1" dirty="0" smtClean="0">
                <a:latin typeface="Calibri" pitchFamily="34" charset="0"/>
              </a:rPr>
              <a:t>I</a:t>
            </a:r>
            <a:r>
              <a:rPr lang="en-US" sz="1400" dirty="0" smtClean="0">
                <a:latin typeface="Calibri" pitchFamily="34" charset="0"/>
              </a:rPr>
              <a:t>t’s worth noting that Don was aware of what Pure Renovations was capable of but until they experienced it first hand, they too were skeptics. Not so any more. Call Don or Judy for they will elaborate about the process and put your mind to ease based upon Pure Renovations’ performance, representation, and quality installation.</a:t>
            </a:r>
            <a:endParaRPr lang="en-US" sz="1400" dirty="0">
              <a:latin typeface="Calibri" pitchFamily="34" charset="0"/>
            </a:endParaRPr>
          </a:p>
          <a:p>
            <a:endParaRPr lang="en-US" sz="1400" dirty="0">
              <a:latin typeface="Calibri" pitchFamily="34" charset="0"/>
            </a:endParaRPr>
          </a:p>
          <a:p>
            <a:pPr algn="ctr"/>
            <a:r>
              <a:rPr lang="en-US" sz="1600" b="1" dirty="0">
                <a:latin typeface="Calibri" pitchFamily="34" charset="0"/>
              </a:rPr>
              <a:t>Note: </a:t>
            </a:r>
            <a:r>
              <a:rPr lang="en-US" sz="1400" dirty="0">
                <a:latin typeface="Calibri" pitchFamily="34" charset="0"/>
              </a:rPr>
              <a:t>Photos of this project are available upon </a:t>
            </a:r>
            <a:r>
              <a:rPr lang="en-US" sz="1400" dirty="0" smtClean="0">
                <a:latin typeface="Calibri" pitchFamily="34" charset="0"/>
              </a:rPr>
              <a:t>request. Call Pure Renovations 937-565-4910.</a:t>
            </a:r>
            <a:endParaRPr lang="en-US" sz="1400" dirty="0">
              <a:latin typeface="Calibri" pitchFamily="34" charset="0"/>
            </a:endParaRPr>
          </a:p>
          <a:p>
            <a:endParaRPr lang="en-US"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42900" y="179129"/>
            <a:ext cx="5867400" cy="2554545"/>
          </a:xfrm>
          <a:prstGeom prst="rect">
            <a:avLst/>
          </a:prstGeom>
          <a:noFill/>
          <a:ln w="9525">
            <a:noFill/>
            <a:miter lim="800000"/>
            <a:headEnd/>
            <a:tailEnd/>
          </a:ln>
        </p:spPr>
        <p:txBody>
          <a:bodyPr wrap="square">
            <a:spAutoFit/>
          </a:bodyPr>
          <a:lstStyle/>
          <a:p>
            <a:r>
              <a:rPr lang="en-US" sz="3200" dirty="0" smtClean="0">
                <a:latin typeface="Calibri" pitchFamily="34" charset="0"/>
              </a:rPr>
              <a:t>Does </a:t>
            </a:r>
            <a:r>
              <a:rPr lang="en-US" sz="3200" dirty="0">
                <a:latin typeface="Calibri" pitchFamily="34" charset="0"/>
              </a:rPr>
              <a:t>your roof </a:t>
            </a:r>
            <a:r>
              <a:rPr lang="en-US" sz="3200" dirty="0" smtClean="0">
                <a:latin typeface="Calibri" pitchFamily="34" charset="0"/>
              </a:rPr>
              <a:t>look like any of these? If so, you </a:t>
            </a:r>
            <a:r>
              <a:rPr lang="en-US" sz="3200" dirty="0">
                <a:latin typeface="Calibri" pitchFamily="34" charset="0"/>
              </a:rPr>
              <a:t>have weather </a:t>
            </a:r>
            <a:r>
              <a:rPr lang="en-US" sz="3200" dirty="0" smtClean="0">
                <a:latin typeface="Calibri" pitchFamily="34" charset="0"/>
              </a:rPr>
              <a:t>related damage and </a:t>
            </a:r>
          </a:p>
          <a:p>
            <a:r>
              <a:rPr lang="en-US" sz="3200" dirty="0" smtClean="0">
                <a:latin typeface="Calibri" pitchFamily="34" charset="0"/>
              </a:rPr>
              <a:t>need </a:t>
            </a:r>
            <a:r>
              <a:rPr lang="en-US" sz="3200" dirty="0">
                <a:latin typeface="Calibri" pitchFamily="34" charset="0"/>
              </a:rPr>
              <a:t>to </a:t>
            </a:r>
            <a:r>
              <a:rPr lang="en-US" sz="3200" dirty="0" smtClean="0">
                <a:latin typeface="Calibri" pitchFamily="34" charset="0"/>
              </a:rPr>
              <a:t>call us.</a:t>
            </a:r>
            <a:endParaRPr lang="en-US" sz="3200" dirty="0">
              <a:latin typeface="Calibri" pitchFamily="34" charset="0"/>
            </a:endParaRPr>
          </a:p>
          <a:p>
            <a:endParaRPr lang="en-US" sz="3200" dirty="0">
              <a:latin typeface="Calibri" pitchFamily="34" charset="0"/>
            </a:endParaRPr>
          </a:p>
        </p:txBody>
      </p:sp>
      <p:pic>
        <p:nvPicPr>
          <p:cNvPr id="9220" name="Picture 4" descr="C:\Users\Dan Pritt\Desktop\IMG_2907.JPG"/>
          <p:cNvPicPr>
            <a:picLocks noChangeAspect="1" noChangeArrowheads="1"/>
          </p:cNvPicPr>
          <p:nvPr/>
        </p:nvPicPr>
        <p:blipFill>
          <a:blip r:embed="rId2" cstate="print"/>
          <a:srcRect/>
          <a:stretch>
            <a:fillRect/>
          </a:stretch>
        </p:blipFill>
        <p:spPr bwMode="auto">
          <a:xfrm>
            <a:off x="76200" y="2590800"/>
            <a:ext cx="3314700" cy="4191000"/>
          </a:xfrm>
          <a:prstGeom prst="rect">
            <a:avLst/>
          </a:prstGeom>
          <a:noFill/>
          <a:ln w="9525">
            <a:noFill/>
            <a:miter lim="800000"/>
            <a:headEnd/>
            <a:tailEnd/>
          </a:ln>
        </p:spPr>
      </p:pic>
      <p:pic>
        <p:nvPicPr>
          <p:cNvPr id="9221" name="Picture 5" descr="C:\Users\Dan Pritt\Desktop\IMG_2861.JPG"/>
          <p:cNvPicPr>
            <a:picLocks noChangeAspect="1" noChangeArrowheads="1"/>
          </p:cNvPicPr>
          <p:nvPr/>
        </p:nvPicPr>
        <p:blipFill>
          <a:blip r:embed="rId3" cstate="print"/>
          <a:srcRect/>
          <a:stretch>
            <a:fillRect/>
          </a:stretch>
        </p:blipFill>
        <p:spPr bwMode="auto">
          <a:xfrm>
            <a:off x="3479006" y="5840413"/>
            <a:ext cx="864394" cy="865187"/>
          </a:xfrm>
          <a:prstGeom prst="rect">
            <a:avLst/>
          </a:prstGeom>
          <a:noFill/>
          <a:ln w="9525">
            <a:noFill/>
            <a:miter lim="800000"/>
            <a:headEnd/>
            <a:tailEnd/>
          </a:ln>
        </p:spPr>
      </p:pic>
      <p:pic>
        <p:nvPicPr>
          <p:cNvPr id="9222" name="Picture 6" descr="C:\Users\Dan Pritt\Desktop\IMG_2855.JPG"/>
          <p:cNvPicPr>
            <a:picLocks noChangeAspect="1" noChangeArrowheads="1"/>
          </p:cNvPicPr>
          <p:nvPr/>
        </p:nvPicPr>
        <p:blipFill>
          <a:blip r:embed="rId4" cstate="print"/>
          <a:srcRect/>
          <a:stretch>
            <a:fillRect/>
          </a:stretch>
        </p:blipFill>
        <p:spPr bwMode="auto">
          <a:xfrm>
            <a:off x="4476750" y="5102225"/>
            <a:ext cx="1524000" cy="1603375"/>
          </a:xfrm>
          <a:prstGeom prst="rect">
            <a:avLst/>
          </a:prstGeom>
          <a:noFill/>
          <a:ln w="9525">
            <a:noFill/>
            <a:miter lim="800000"/>
            <a:headEnd/>
            <a:tailEnd/>
          </a:ln>
        </p:spPr>
      </p:pic>
      <p:pic>
        <p:nvPicPr>
          <p:cNvPr id="9223" name="Picture 7" descr="C:\Users\Dan Pritt\Desktop\IMG_2850.JPG"/>
          <p:cNvPicPr>
            <a:picLocks noChangeAspect="1" noChangeArrowheads="1"/>
          </p:cNvPicPr>
          <p:nvPr/>
        </p:nvPicPr>
        <p:blipFill>
          <a:blip r:embed="rId5" cstate="print"/>
          <a:srcRect/>
          <a:stretch>
            <a:fillRect/>
          </a:stretch>
        </p:blipFill>
        <p:spPr bwMode="auto">
          <a:xfrm>
            <a:off x="6057900" y="3352800"/>
            <a:ext cx="2996804" cy="3378200"/>
          </a:xfrm>
          <a:prstGeom prst="rect">
            <a:avLst/>
          </a:prstGeom>
          <a:noFill/>
          <a:ln w="9525">
            <a:noFill/>
            <a:miter lim="800000"/>
            <a:headEnd/>
            <a:tailEnd/>
          </a:ln>
        </p:spPr>
      </p:pic>
      <p:sp>
        <p:nvSpPr>
          <p:cNvPr id="9224" name="TextBox 9"/>
          <p:cNvSpPr txBox="1">
            <a:spLocks noChangeArrowheads="1"/>
          </p:cNvSpPr>
          <p:nvPr/>
        </p:nvSpPr>
        <p:spPr bwMode="auto">
          <a:xfrm>
            <a:off x="209550" y="6096000"/>
            <a:ext cx="3067050" cy="646331"/>
          </a:xfrm>
          <a:prstGeom prst="rect">
            <a:avLst/>
          </a:prstGeom>
          <a:noFill/>
          <a:ln w="9525">
            <a:noFill/>
            <a:miter lim="800000"/>
            <a:headEnd/>
            <a:tailEnd/>
          </a:ln>
        </p:spPr>
        <p:txBody>
          <a:bodyPr wrap="square">
            <a:spAutoFit/>
          </a:bodyPr>
          <a:lstStyle/>
          <a:p>
            <a:pPr algn="ctr"/>
            <a:r>
              <a:rPr lang="en-US" b="1" dirty="0">
                <a:solidFill>
                  <a:schemeClr val="bg1"/>
                </a:solidFill>
                <a:latin typeface="Calibri" pitchFamily="34" charset="0"/>
              </a:rPr>
              <a:t>Duplex roof that </a:t>
            </a:r>
            <a:r>
              <a:rPr lang="en-US" b="1" dirty="0" smtClean="0">
                <a:solidFill>
                  <a:schemeClr val="bg1"/>
                </a:solidFill>
                <a:latin typeface="Calibri" pitchFamily="34" charset="0"/>
              </a:rPr>
              <a:t>is in </a:t>
            </a:r>
          </a:p>
          <a:p>
            <a:pPr algn="ctr"/>
            <a:r>
              <a:rPr lang="en-US" b="1" dirty="0" smtClean="0">
                <a:solidFill>
                  <a:schemeClr val="bg1"/>
                </a:solidFill>
                <a:latin typeface="Calibri" pitchFamily="34" charset="0"/>
              </a:rPr>
              <a:t>need </a:t>
            </a:r>
            <a:r>
              <a:rPr lang="en-US" b="1" dirty="0">
                <a:solidFill>
                  <a:schemeClr val="bg1"/>
                </a:solidFill>
                <a:latin typeface="Calibri" pitchFamily="34" charset="0"/>
              </a:rPr>
              <a:t>of repair</a:t>
            </a:r>
          </a:p>
        </p:txBody>
      </p:sp>
      <p:sp>
        <p:nvSpPr>
          <p:cNvPr id="9225" name="TextBox 10"/>
          <p:cNvSpPr txBox="1">
            <a:spLocks noChangeArrowheads="1"/>
          </p:cNvSpPr>
          <p:nvPr/>
        </p:nvSpPr>
        <p:spPr bwMode="auto">
          <a:xfrm>
            <a:off x="152400" y="2819400"/>
            <a:ext cx="2114550" cy="923330"/>
          </a:xfrm>
          <a:prstGeom prst="rect">
            <a:avLst/>
          </a:prstGeom>
          <a:noFill/>
          <a:ln w="9525">
            <a:noFill/>
            <a:miter lim="800000"/>
            <a:headEnd/>
            <a:tailEnd/>
          </a:ln>
        </p:spPr>
        <p:txBody>
          <a:bodyPr>
            <a:spAutoFit/>
          </a:bodyPr>
          <a:lstStyle/>
          <a:p>
            <a:r>
              <a:rPr lang="en-US" b="1" dirty="0">
                <a:solidFill>
                  <a:schemeClr val="bg1"/>
                </a:solidFill>
                <a:latin typeface="Calibri" pitchFamily="34" charset="0"/>
              </a:rPr>
              <a:t>Multiple shingles have blown off this roof</a:t>
            </a:r>
          </a:p>
        </p:txBody>
      </p:sp>
      <p:sp>
        <p:nvSpPr>
          <p:cNvPr id="9226" name="TextBox 11"/>
          <p:cNvSpPr txBox="1">
            <a:spLocks noChangeArrowheads="1"/>
          </p:cNvSpPr>
          <p:nvPr/>
        </p:nvSpPr>
        <p:spPr bwMode="auto">
          <a:xfrm>
            <a:off x="7924800" y="5075872"/>
            <a:ext cx="1219200" cy="1477328"/>
          </a:xfrm>
          <a:prstGeom prst="rect">
            <a:avLst/>
          </a:prstGeom>
          <a:noFill/>
          <a:ln w="9525">
            <a:noFill/>
            <a:miter lim="800000"/>
            <a:headEnd/>
            <a:tailEnd/>
          </a:ln>
        </p:spPr>
        <p:txBody>
          <a:bodyPr wrap="square">
            <a:spAutoFit/>
          </a:bodyPr>
          <a:lstStyle/>
          <a:p>
            <a:r>
              <a:rPr lang="en-US" sz="1500" b="1" dirty="0">
                <a:latin typeface="Calibri" pitchFamily="34" charset="0"/>
              </a:rPr>
              <a:t>Old roof </a:t>
            </a:r>
            <a:endParaRPr lang="en-US" sz="1500" b="1" dirty="0" smtClean="0">
              <a:latin typeface="Calibri" pitchFamily="34" charset="0"/>
            </a:endParaRPr>
          </a:p>
          <a:p>
            <a:r>
              <a:rPr lang="en-US" sz="1500" b="1" dirty="0" smtClean="0">
                <a:latin typeface="Calibri" pitchFamily="34" charset="0"/>
              </a:rPr>
              <a:t>or </a:t>
            </a:r>
            <a:r>
              <a:rPr lang="en-US" sz="1500" b="1" dirty="0">
                <a:latin typeface="Calibri" pitchFamily="34" charset="0"/>
              </a:rPr>
              <a:t>new </a:t>
            </a:r>
            <a:r>
              <a:rPr lang="en-US" sz="1500" b="1" dirty="0" smtClean="0">
                <a:latin typeface="Calibri" pitchFamily="34" charset="0"/>
              </a:rPr>
              <a:t>roof damage </a:t>
            </a:r>
            <a:r>
              <a:rPr lang="en-US" sz="1500" b="1" dirty="0">
                <a:latin typeface="Calibri" pitchFamily="34" charset="0"/>
              </a:rPr>
              <a:t>is </a:t>
            </a:r>
          </a:p>
          <a:p>
            <a:r>
              <a:rPr lang="en-US" sz="1500" b="1" dirty="0">
                <a:latin typeface="Calibri" pitchFamily="34" charset="0"/>
              </a:rPr>
              <a:t>the same when a claim is filed</a:t>
            </a:r>
          </a:p>
        </p:txBody>
      </p:sp>
      <p:sp>
        <p:nvSpPr>
          <p:cNvPr id="9227" name="TextBox 12"/>
          <p:cNvSpPr txBox="1">
            <a:spLocks noChangeArrowheads="1"/>
          </p:cNvSpPr>
          <p:nvPr/>
        </p:nvSpPr>
        <p:spPr bwMode="auto">
          <a:xfrm>
            <a:off x="3352800" y="4953000"/>
            <a:ext cx="1143000" cy="954107"/>
          </a:xfrm>
          <a:prstGeom prst="rect">
            <a:avLst/>
          </a:prstGeom>
          <a:noFill/>
          <a:ln w="9525">
            <a:noFill/>
            <a:miter lim="800000"/>
            <a:headEnd/>
            <a:tailEnd/>
          </a:ln>
        </p:spPr>
        <p:txBody>
          <a:bodyPr>
            <a:spAutoFit/>
          </a:bodyPr>
          <a:lstStyle/>
          <a:p>
            <a:pPr algn="ctr"/>
            <a:r>
              <a:rPr lang="en-US" sz="1400" b="1" dirty="0">
                <a:latin typeface="Calibri" pitchFamily="34" charset="0"/>
              </a:rPr>
              <a:t>Detached shingles bend and break</a:t>
            </a:r>
          </a:p>
        </p:txBody>
      </p:sp>
      <p:pic>
        <p:nvPicPr>
          <p:cNvPr id="9228" name="Picture 8" descr="C:\Users\Dan Pritt\Desktop\IMG_2732.JPG"/>
          <p:cNvPicPr>
            <a:picLocks noChangeAspect="1" noChangeArrowheads="1"/>
          </p:cNvPicPr>
          <p:nvPr/>
        </p:nvPicPr>
        <p:blipFill>
          <a:blip r:embed="rId6" cstate="print"/>
          <a:srcRect/>
          <a:stretch>
            <a:fillRect/>
          </a:stretch>
        </p:blipFill>
        <p:spPr bwMode="auto">
          <a:xfrm>
            <a:off x="6057900" y="228600"/>
            <a:ext cx="2996804" cy="3048000"/>
          </a:xfrm>
          <a:prstGeom prst="rect">
            <a:avLst/>
          </a:prstGeom>
          <a:noFill/>
          <a:ln w="9525">
            <a:noFill/>
            <a:miter lim="800000"/>
            <a:headEnd/>
            <a:tailEnd/>
          </a:ln>
        </p:spPr>
      </p:pic>
      <p:pic>
        <p:nvPicPr>
          <p:cNvPr id="1033" name="Picture 9"/>
          <p:cNvPicPr>
            <a:picLocks noChangeAspect="1" noChangeArrowheads="1"/>
          </p:cNvPicPr>
          <p:nvPr/>
        </p:nvPicPr>
        <p:blipFill>
          <a:blip r:embed="rId7" cstate="print"/>
          <a:srcRect/>
          <a:stretch>
            <a:fillRect/>
          </a:stretch>
        </p:blipFill>
        <p:spPr bwMode="auto">
          <a:xfrm flipV="1">
            <a:off x="2209800" y="2733674"/>
            <a:ext cx="923925" cy="923925"/>
          </a:xfrm>
          <a:prstGeom prst="rect">
            <a:avLst/>
          </a:prstGeom>
          <a:noFill/>
          <a:ln w="9525">
            <a:noFill/>
            <a:miter lim="800000"/>
            <a:headEnd/>
            <a:tailEnd/>
          </a:ln>
          <a:effectLst/>
          <a:scene3d>
            <a:camera prst="orthographicFront">
              <a:rot lat="0" lon="0" rev="10799999"/>
            </a:camera>
            <a:lightRig rig="threePt" dir="t"/>
          </a:scene3d>
        </p:spPr>
      </p:pic>
      <p:pic>
        <p:nvPicPr>
          <p:cNvPr id="9230" name="Picture 14"/>
          <p:cNvPicPr>
            <a:picLocks noChangeAspect="1" noChangeArrowheads="1"/>
          </p:cNvPicPr>
          <p:nvPr/>
        </p:nvPicPr>
        <p:blipFill>
          <a:blip r:embed="rId8" cstate="print"/>
          <a:srcRect/>
          <a:stretch>
            <a:fillRect/>
          </a:stretch>
        </p:blipFill>
        <p:spPr bwMode="auto">
          <a:xfrm>
            <a:off x="3429000" y="2590800"/>
            <a:ext cx="2571750" cy="2362200"/>
          </a:xfrm>
          <a:prstGeom prst="rect">
            <a:avLst/>
          </a:prstGeom>
          <a:noFill/>
          <a:ln w="9525">
            <a:noFill/>
            <a:miter lim="800000"/>
            <a:headEnd/>
            <a:tailEnd/>
          </a:ln>
          <a:effectLst/>
        </p:spPr>
      </p:pic>
      <p:pic>
        <p:nvPicPr>
          <p:cNvPr id="9231" name="Picture 15" descr="C:\Users\Dan Pritt\Desktop\IMG_2692.JPG"/>
          <p:cNvPicPr>
            <a:picLocks noChangeAspect="1" noChangeArrowheads="1"/>
          </p:cNvPicPr>
          <p:nvPr/>
        </p:nvPicPr>
        <p:blipFill>
          <a:blip r:embed="rId9" cstate="print"/>
          <a:srcRect/>
          <a:stretch>
            <a:fillRect/>
          </a:stretch>
        </p:blipFill>
        <p:spPr bwMode="auto">
          <a:xfrm>
            <a:off x="4038600" y="1295400"/>
            <a:ext cx="1962150" cy="1219200"/>
          </a:xfrm>
          <a:prstGeom prst="rect">
            <a:avLst/>
          </a:prstGeom>
          <a:noFill/>
        </p:spPr>
      </p:pic>
      <p:sp>
        <p:nvSpPr>
          <p:cNvPr id="16" name="TextBox 15"/>
          <p:cNvSpPr txBox="1"/>
          <p:nvPr/>
        </p:nvSpPr>
        <p:spPr>
          <a:xfrm>
            <a:off x="6858000" y="533400"/>
            <a:ext cx="685800" cy="461665"/>
          </a:xfrm>
          <a:prstGeom prst="rect">
            <a:avLst/>
          </a:prstGeom>
          <a:noFill/>
          <a:scene3d>
            <a:camera prst="orthographicFront">
              <a:rot lat="0" lon="0" rev="3600000"/>
            </a:camera>
            <a:lightRig rig="threePt" dir="t"/>
          </a:scene3d>
        </p:spPr>
        <p:txBody>
          <a:bodyPr wrap="square" rtlCol="0">
            <a:spAutoFit/>
          </a:bodyPr>
          <a:lstStyle/>
          <a:p>
            <a:r>
              <a:rPr lang="en-US" sz="2400" b="1" dirty="0" smtClean="0"/>
              <a:t>←</a:t>
            </a:r>
            <a:endParaRPr lang="en-US" sz="2400" b="1" dirty="0"/>
          </a:p>
        </p:txBody>
      </p:sp>
      <p:sp>
        <p:nvSpPr>
          <p:cNvPr id="17" name="TextBox 16"/>
          <p:cNvSpPr txBox="1"/>
          <p:nvPr/>
        </p:nvSpPr>
        <p:spPr>
          <a:xfrm>
            <a:off x="1905000" y="3957935"/>
            <a:ext cx="685800" cy="461665"/>
          </a:xfrm>
          <a:prstGeom prst="rect">
            <a:avLst/>
          </a:prstGeom>
          <a:noFill/>
          <a:scene3d>
            <a:camera prst="orthographicFront">
              <a:rot lat="0" lon="0" rev="3600000"/>
            </a:camera>
            <a:lightRig rig="threePt" dir="t"/>
          </a:scene3d>
        </p:spPr>
        <p:txBody>
          <a:bodyPr wrap="square" rtlCol="0">
            <a:spAutoFit/>
          </a:bodyPr>
          <a:lstStyle/>
          <a:p>
            <a:r>
              <a:rPr lang="en-US" sz="2400" b="1" dirty="0" smtClean="0">
                <a:solidFill>
                  <a:schemeClr val="bg1"/>
                </a:solidFill>
              </a:rPr>
              <a:t>←</a:t>
            </a:r>
            <a:endParaRPr lang="en-US" sz="2400" b="1" dirty="0">
              <a:solidFill>
                <a:schemeClr val="bg1"/>
              </a:solidFill>
            </a:endParaRPr>
          </a:p>
        </p:txBody>
      </p:sp>
      <p:sp>
        <p:nvSpPr>
          <p:cNvPr id="18" name="TextBox 17"/>
          <p:cNvSpPr txBox="1"/>
          <p:nvPr/>
        </p:nvSpPr>
        <p:spPr>
          <a:xfrm>
            <a:off x="2590800" y="3810000"/>
            <a:ext cx="685800" cy="461665"/>
          </a:xfrm>
          <a:prstGeom prst="rect">
            <a:avLst/>
          </a:prstGeom>
          <a:noFill/>
          <a:scene3d>
            <a:camera prst="orthographicFront">
              <a:rot lat="0" lon="0" rev="4200000"/>
            </a:camera>
            <a:lightRig rig="threePt" dir="t"/>
          </a:scene3d>
        </p:spPr>
        <p:txBody>
          <a:bodyPr wrap="square" rtlCol="0">
            <a:spAutoFit/>
          </a:bodyPr>
          <a:lstStyle/>
          <a:p>
            <a:r>
              <a:rPr lang="en-US" sz="2400" b="1" dirty="0" smtClean="0">
                <a:solidFill>
                  <a:schemeClr val="bg1"/>
                </a:solidFill>
              </a:rPr>
              <a:t>←</a:t>
            </a:r>
            <a:endParaRPr lang="en-US" sz="2400" b="1" dirty="0">
              <a:solidFill>
                <a:schemeClr val="bg1"/>
              </a:solidFill>
            </a:endParaRPr>
          </a:p>
        </p:txBody>
      </p:sp>
      <p:sp>
        <p:nvSpPr>
          <p:cNvPr id="19" name="TextBox 18"/>
          <p:cNvSpPr txBox="1"/>
          <p:nvPr/>
        </p:nvSpPr>
        <p:spPr>
          <a:xfrm>
            <a:off x="685800" y="3653135"/>
            <a:ext cx="685800" cy="461665"/>
          </a:xfrm>
          <a:prstGeom prst="rect">
            <a:avLst/>
          </a:prstGeom>
          <a:noFill/>
          <a:scene3d>
            <a:camera prst="orthographicFront">
              <a:rot lat="0" lon="0" rev="4800000"/>
            </a:camera>
            <a:lightRig rig="threePt" dir="t"/>
          </a:scene3d>
        </p:spPr>
        <p:txBody>
          <a:bodyPr wrap="square" rtlCol="0">
            <a:spAutoFit/>
          </a:bodyPr>
          <a:lstStyle/>
          <a:p>
            <a:r>
              <a:rPr lang="en-US" sz="2400" b="1" dirty="0" smtClean="0"/>
              <a:t>←</a:t>
            </a:r>
            <a:endParaRPr lang="en-US"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600200"/>
            <a:ext cx="3200400" cy="369332"/>
          </a:xfrm>
          <a:prstGeom prst="rect">
            <a:avLst/>
          </a:prstGeom>
          <a:noFill/>
        </p:spPr>
        <p:txBody>
          <a:bodyPr wrap="square" rtlCol="0">
            <a:spAutoFit/>
          </a:bodyPr>
          <a:lstStyle/>
          <a:p>
            <a:r>
              <a:rPr lang="en-US" b="1" dirty="0" smtClean="0"/>
              <a:t>The Pure Renovations pledge:</a:t>
            </a:r>
            <a:endParaRPr lang="en-US" b="1" dirty="0"/>
          </a:p>
        </p:txBody>
      </p:sp>
      <p:sp>
        <p:nvSpPr>
          <p:cNvPr id="3" name="TextBox 2"/>
          <p:cNvSpPr txBox="1"/>
          <p:nvPr/>
        </p:nvSpPr>
        <p:spPr>
          <a:xfrm>
            <a:off x="1066800" y="2057400"/>
            <a:ext cx="7772400" cy="3108543"/>
          </a:xfrm>
          <a:prstGeom prst="rect">
            <a:avLst/>
          </a:prstGeom>
          <a:noFill/>
        </p:spPr>
        <p:txBody>
          <a:bodyPr wrap="square" rtlCol="0">
            <a:spAutoFit/>
          </a:bodyPr>
          <a:lstStyle/>
          <a:p>
            <a:r>
              <a:rPr lang="en-US" dirty="0" smtClean="0"/>
              <a:t>We are committed to the highest quality standards set forth in the building industry. We strive for excellence in representing and fulfilling our client’s needs to the fullest. </a:t>
            </a:r>
          </a:p>
          <a:p>
            <a:endParaRPr lang="en-US" sz="800" dirty="0" smtClean="0"/>
          </a:p>
          <a:p>
            <a:r>
              <a:rPr lang="en-US" dirty="0" smtClean="0"/>
              <a:t>We encourage you to do your own research and then experience for yourself becoming a part of those who have utilized our services and are now life long friends, partners, and connected advocates of the Pure Renovation community.</a:t>
            </a:r>
          </a:p>
          <a:p>
            <a:endParaRPr lang="en-US" sz="800" dirty="0" smtClean="0"/>
          </a:p>
          <a:p>
            <a:r>
              <a:rPr lang="en-US" dirty="0" smtClean="0"/>
              <a:t>Sincerely,</a:t>
            </a:r>
          </a:p>
          <a:p>
            <a:r>
              <a:rPr lang="en-US" dirty="0" smtClean="0"/>
              <a:t>John Fout			                                </a:t>
            </a:r>
            <a:r>
              <a:rPr lang="en-US" b="1" dirty="0" smtClean="0"/>
              <a:t>Pure Renovations is celebrating</a:t>
            </a:r>
          </a:p>
          <a:p>
            <a:r>
              <a:rPr lang="en-US" dirty="0"/>
              <a:t>Founder/Owner</a:t>
            </a:r>
            <a:r>
              <a:rPr lang="en-US" dirty="0" smtClean="0"/>
              <a:t>			    	    </a:t>
            </a:r>
            <a:r>
              <a:rPr lang="en-US" b="1" dirty="0" smtClean="0"/>
              <a:t>it’s 15</a:t>
            </a:r>
            <a:r>
              <a:rPr lang="en-US" b="1" baseline="30000" dirty="0" smtClean="0"/>
              <a:t>th</a:t>
            </a:r>
            <a:r>
              <a:rPr lang="en-US" b="1" dirty="0" smtClean="0"/>
              <a:t> year in business.</a:t>
            </a:r>
          </a:p>
          <a:p>
            <a:endParaRPr lang="en-US" dirty="0"/>
          </a:p>
        </p:txBody>
      </p:sp>
      <p:pic>
        <p:nvPicPr>
          <p:cNvPr id="4" name="Picture 2" descr="https://www.purerenovations.com/assets/img/logo.png"/>
          <p:cNvPicPr>
            <a:picLocks noChangeAspect="1" noChangeArrowheads="1"/>
          </p:cNvPicPr>
          <p:nvPr/>
        </p:nvPicPr>
        <p:blipFill>
          <a:blip r:embed="rId2" cstate="print"/>
          <a:srcRect/>
          <a:stretch>
            <a:fillRect/>
          </a:stretch>
        </p:blipFill>
        <p:spPr bwMode="auto">
          <a:xfrm>
            <a:off x="1412631" y="228600"/>
            <a:ext cx="6283569" cy="1219200"/>
          </a:xfrm>
          <a:prstGeom prst="rect">
            <a:avLst/>
          </a:prstGeom>
          <a:noFill/>
        </p:spPr>
      </p:pic>
      <p:sp>
        <p:nvSpPr>
          <p:cNvPr id="5" name="TextBox 4"/>
          <p:cNvSpPr txBox="1"/>
          <p:nvPr/>
        </p:nvSpPr>
        <p:spPr>
          <a:xfrm>
            <a:off x="304800" y="5313402"/>
            <a:ext cx="8534400" cy="492443"/>
          </a:xfrm>
          <a:prstGeom prst="rect">
            <a:avLst/>
          </a:prstGeom>
          <a:noFill/>
        </p:spPr>
        <p:txBody>
          <a:bodyPr wrap="square" rtlCol="0">
            <a:spAutoFit/>
          </a:bodyPr>
          <a:lstStyle/>
          <a:p>
            <a:r>
              <a:rPr lang="en-US" sz="1400" b="1" dirty="0" smtClean="0"/>
              <a:t>Note: </a:t>
            </a:r>
            <a:r>
              <a:rPr lang="en-US" sz="1200" dirty="0" smtClean="0"/>
              <a:t>The clients profiled in this presentation are a small segment of randomly selected narratives of those who have experienced the Pure Renovations’ process. It is ever growing. Each week more pictures, additional case stories, and testimonials will be posted.   </a:t>
            </a:r>
            <a:endParaRPr lang="en-US" sz="1200" dirty="0"/>
          </a:p>
        </p:txBody>
      </p:sp>
      <p:sp>
        <p:nvSpPr>
          <p:cNvPr id="6" name="Rectangle 3"/>
          <p:cNvSpPr>
            <a:spLocks noChangeArrowheads="1"/>
          </p:cNvSpPr>
          <p:nvPr/>
        </p:nvSpPr>
        <p:spPr bwMode="auto">
          <a:xfrm>
            <a:off x="706758" y="5953304"/>
            <a:ext cx="7695313"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1555 County Road 25 South ∙ Bellefontaine, Ohio 43311 ∙ (937) 565-4910</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i="0" u="sng" strike="noStrike" cap="none" normalizeH="0" baseline="0" dirty="0" smtClean="0">
              <a:ln>
                <a:noFill/>
              </a:ln>
              <a:effectLst/>
              <a:latin typeface="Arial" pitchFamily="34" charset="0"/>
              <a:ea typeface="Calibri" pitchFamily="34" charset="0"/>
              <a:cs typeface="Arial" pitchFamily="34" charset="0"/>
              <a:hlinkClick r:id="rId3"/>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i="0" u="sng" strike="noStrike" cap="none" normalizeH="0" baseline="0" dirty="0" smtClean="0">
                <a:ln>
                  <a:noFill/>
                </a:ln>
                <a:effectLst/>
                <a:latin typeface="Arial" pitchFamily="34" charset="0"/>
                <a:ea typeface="Calibri" pitchFamily="34" charset="0"/>
                <a:cs typeface="Arial" pitchFamily="34" charset="0"/>
                <a:hlinkClick r:id="rId3"/>
              </a:rPr>
              <a:t>www.purerenovations.com</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descr="C:\Users\Dan Pritt\Desktop\badge.png"/>
          <p:cNvPicPr>
            <a:picLocks noChangeAspect="1" noChangeArrowheads="1"/>
          </p:cNvPicPr>
          <p:nvPr/>
        </p:nvPicPr>
        <p:blipFill>
          <a:blip r:embed="rId4" cstate="print"/>
          <a:srcRect/>
          <a:stretch>
            <a:fillRect/>
          </a:stretch>
        </p:blipFill>
        <p:spPr bwMode="auto">
          <a:xfrm>
            <a:off x="3533775" y="3810357"/>
            <a:ext cx="1466850" cy="14859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304800" y="1143000"/>
            <a:ext cx="8763000" cy="5016758"/>
          </a:xfrm>
          <a:prstGeom prst="rect">
            <a:avLst/>
          </a:prstGeom>
          <a:noFill/>
          <a:ln w="9525">
            <a:noFill/>
            <a:miter lim="800000"/>
            <a:headEnd/>
            <a:tailEnd/>
          </a:ln>
        </p:spPr>
        <p:txBody>
          <a:bodyPr wrap="square">
            <a:spAutoFit/>
          </a:bodyPr>
          <a:lstStyle/>
          <a:p>
            <a:pPr>
              <a:buFont typeface="Arial" pitchFamily="34" charset="0"/>
              <a:buChar char="•"/>
            </a:pPr>
            <a:r>
              <a:rPr lang="en-US" sz="1600" dirty="0" smtClean="0">
                <a:latin typeface="Calibri" pitchFamily="34" charset="0"/>
              </a:rPr>
              <a:t> Conducts </a:t>
            </a:r>
            <a:r>
              <a:rPr lang="en-US" sz="1600" dirty="0">
                <a:latin typeface="Calibri" pitchFamily="34" charset="0"/>
              </a:rPr>
              <a:t>an inspection of your home and/or place of business to guide/advise you regarding </a:t>
            </a:r>
            <a:endParaRPr lang="en-US" sz="1600" dirty="0" smtClean="0">
              <a:latin typeface="Calibri" pitchFamily="34" charset="0"/>
            </a:endParaRPr>
          </a:p>
          <a:p>
            <a:r>
              <a:rPr lang="en-US" sz="1600" dirty="0" smtClean="0">
                <a:latin typeface="Calibri" pitchFamily="34" charset="0"/>
              </a:rPr>
              <a:t>   your </a:t>
            </a:r>
            <a:r>
              <a:rPr lang="en-US" sz="1600" dirty="0">
                <a:latin typeface="Calibri" pitchFamily="34" charset="0"/>
              </a:rPr>
              <a:t>options and </a:t>
            </a:r>
            <a:r>
              <a:rPr lang="en-US" sz="1600" dirty="0" smtClean="0">
                <a:latin typeface="Calibri" pitchFamily="34" charset="0"/>
              </a:rPr>
              <a:t>next </a:t>
            </a:r>
            <a:r>
              <a:rPr lang="en-US" sz="1600" dirty="0">
                <a:latin typeface="Calibri" pitchFamily="34" charset="0"/>
              </a:rPr>
              <a:t>steps. </a:t>
            </a:r>
            <a:r>
              <a:rPr lang="en-US" sz="1600" dirty="0" smtClean="0">
                <a:latin typeface="Calibri" pitchFamily="34" charset="0"/>
              </a:rPr>
              <a:t>This </a:t>
            </a:r>
            <a:r>
              <a:rPr lang="en-US" sz="1600" dirty="0">
                <a:latin typeface="Calibri" pitchFamily="34" charset="0"/>
              </a:rPr>
              <a:t>is a free service provided to you.</a:t>
            </a:r>
          </a:p>
          <a:p>
            <a:endParaRPr lang="en-US" sz="800" dirty="0" smtClean="0">
              <a:latin typeface="Calibri" pitchFamily="34" charset="0"/>
            </a:endParaRPr>
          </a:p>
          <a:p>
            <a:endParaRPr lang="en-US" sz="800" dirty="0">
              <a:latin typeface="Calibri" pitchFamily="34" charset="0"/>
            </a:endParaRPr>
          </a:p>
          <a:p>
            <a:pPr>
              <a:buFont typeface="Arial" pitchFamily="34" charset="0"/>
              <a:buChar char="•"/>
            </a:pPr>
            <a:r>
              <a:rPr lang="en-US" sz="1600" dirty="0">
                <a:latin typeface="Calibri" pitchFamily="34" charset="0"/>
              </a:rPr>
              <a:t> </a:t>
            </a:r>
            <a:r>
              <a:rPr lang="en-US" sz="1600" dirty="0" smtClean="0">
                <a:latin typeface="Calibri" pitchFamily="34" charset="0"/>
              </a:rPr>
              <a:t>Professional insurance specialists represent </a:t>
            </a:r>
            <a:r>
              <a:rPr lang="en-US" sz="1600" dirty="0">
                <a:latin typeface="Calibri" pitchFamily="34" charset="0"/>
              </a:rPr>
              <a:t>the property </a:t>
            </a:r>
            <a:r>
              <a:rPr lang="en-US" sz="1600" dirty="0" smtClean="0">
                <a:latin typeface="Calibri" pitchFamily="34" charset="0"/>
              </a:rPr>
              <a:t>owner </a:t>
            </a:r>
            <a:r>
              <a:rPr lang="en-US" sz="1600" dirty="0">
                <a:latin typeface="Calibri" pitchFamily="34" charset="0"/>
              </a:rPr>
              <a:t>in assisting them </a:t>
            </a:r>
            <a:r>
              <a:rPr lang="en-US" sz="1600" dirty="0" smtClean="0">
                <a:latin typeface="Calibri" pitchFamily="34" charset="0"/>
              </a:rPr>
              <a:t>when filing their  </a:t>
            </a:r>
          </a:p>
          <a:p>
            <a:r>
              <a:rPr lang="en-US" sz="1600" dirty="0" smtClean="0">
                <a:latin typeface="Calibri" pitchFamily="34" charset="0"/>
              </a:rPr>
              <a:t>   claims </a:t>
            </a:r>
            <a:r>
              <a:rPr lang="en-US" sz="1600" dirty="0">
                <a:latin typeface="Calibri" pitchFamily="34" charset="0"/>
              </a:rPr>
              <a:t>online or over the phone.</a:t>
            </a:r>
          </a:p>
          <a:p>
            <a:endParaRPr lang="en-US" sz="800" dirty="0" smtClean="0">
              <a:latin typeface="Calibri" pitchFamily="34" charset="0"/>
            </a:endParaRPr>
          </a:p>
          <a:p>
            <a:endParaRPr lang="en-US" sz="800" dirty="0">
              <a:latin typeface="Calibri" pitchFamily="34" charset="0"/>
            </a:endParaRPr>
          </a:p>
          <a:p>
            <a:pPr>
              <a:buFont typeface="Arial" pitchFamily="34" charset="0"/>
              <a:buChar char="•"/>
            </a:pPr>
            <a:r>
              <a:rPr lang="en-US" sz="1600" dirty="0" smtClean="0">
                <a:latin typeface="Calibri" pitchFamily="34" charset="0"/>
              </a:rPr>
              <a:t> Make sure the </a:t>
            </a:r>
            <a:r>
              <a:rPr lang="en-US" sz="1600" dirty="0">
                <a:latin typeface="Calibri" pitchFamily="34" charset="0"/>
              </a:rPr>
              <a:t>home/policy owner is properly represented when </a:t>
            </a:r>
            <a:r>
              <a:rPr lang="en-US" sz="1600" dirty="0" smtClean="0">
                <a:latin typeface="Calibri" pitchFamily="34" charset="0"/>
              </a:rPr>
              <a:t>working with their adjuster.</a:t>
            </a:r>
            <a:endParaRPr lang="en-US" sz="1600" dirty="0">
              <a:latin typeface="Calibri" pitchFamily="34" charset="0"/>
            </a:endParaRPr>
          </a:p>
          <a:p>
            <a:endParaRPr lang="en-US" sz="800" dirty="0" smtClean="0">
              <a:latin typeface="Calibri" pitchFamily="34" charset="0"/>
            </a:endParaRPr>
          </a:p>
          <a:p>
            <a:endParaRPr lang="en-US" sz="800" dirty="0">
              <a:latin typeface="Calibri" pitchFamily="34" charset="0"/>
            </a:endParaRPr>
          </a:p>
          <a:p>
            <a:pPr>
              <a:buFont typeface="Arial" pitchFamily="34" charset="0"/>
              <a:buChar char="•"/>
            </a:pPr>
            <a:r>
              <a:rPr lang="en-US" sz="1600" dirty="0" smtClean="0">
                <a:latin typeface="Calibri" pitchFamily="34" charset="0"/>
              </a:rPr>
              <a:t> We </a:t>
            </a:r>
            <a:r>
              <a:rPr lang="en-US" sz="1600" dirty="0">
                <a:latin typeface="Calibri" pitchFamily="34" charset="0"/>
              </a:rPr>
              <a:t>follow up to make sure the insurance company processes your claim quickly to receive your award.</a:t>
            </a:r>
          </a:p>
          <a:p>
            <a:endParaRPr lang="en-US" sz="800" dirty="0" smtClean="0">
              <a:latin typeface="Calibri" pitchFamily="34" charset="0"/>
            </a:endParaRPr>
          </a:p>
          <a:p>
            <a:endParaRPr lang="en-US" sz="800" dirty="0">
              <a:latin typeface="Calibri" pitchFamily="34" charset="0"/>
            </a:endParaRPr>
          </a:p>
          <a:p>
            <a:pPr>
              <a:buFont typeface="Arial" pitchFamily="34" charset="0"/>
              <a:buChar char="•"/>
            </a:pPr>
            <a:r>
              <a:rPr lang="en-US" sz="1600" dirty="0">
                <a:latin typeface="Calibri" pitchFamily="34" charset="0"/>
              </a:rPr>
              <a:t> We </a:t>
            </a:r>
            <a:r>
              <a:rPr lang="en-US" sz="1600" dirty="0" smtClean="0">
                <a:latin typeface="Calibri" pitchFamily="34" charset="0"/>
              </a:rPr>
              <a:t>do the repairs </a:t>
            </a:r>
            <a:r>
              <a:rPr lang="en-US" sz="1600" dirty="0">
                <a:latin typeface="Calibri" pitchFamily="34" charset="0"/>
              </a:rPr>
              <a:t>or replacement authorized by your insurance company according to </a:t>
            </a:r>
            <a:r>
              <a:rPr lang="en-US" sz="1600" dirty="0" smtClean="0">
                <a:latin typeface="Calibri" pitchFamily="34" charset="0"/>
              </a:rPr>
              <a:t>Boca &amp; OBBC.</a:t>
            </a:r>
            <a:endParaRPr lang="en-US" sz="1600" dirty="0">
              <a:latin typeface="Calibri" pitchFamily="34" charset="0"/>
            </a:endParaRPr>
          </a:p>
          <a:p>
            <a:pPr>
              <a:buFont typeface="Arial" pitchFamily="34" charset="0"/>
              <a:buChar char="•"/>
            </a:pPr>
            <a:endParaRPr lang="en-US" sz="800" dirty="0" smtClean="0">
              <a:latin typeface="Calibri" pitchFamily="34" charset="0"/>
            </a:endParaRPr>
          </a:p>
          <a:p>
            <a:pPr>
              <a:buFont typeface="Arial" pitchFamily="34" charset="0"/>
              <a:buChar char="•"/>
            </a:pPr>
            <a:endParaRPr lang="en-US" sz="800" dirty="0">
              <a:latin typeface="Calibri" pitchFamily="34" charset="0"/>
            </a:endParaRPr>
          </a:p>
          <a:p>
            <a:pPr>
              <a:buFont typeface="Arial" pitchFamily="34" charset="0"/>
              <a:buChar char="•"/>
            </a:pPr>
            <a:r>
              <a:rPr lang="en-US" sz="1600" dirty="0" smtClean="0">
                <a:latin typeface="Calibri" pitchFamily="34" charset="0"/>
              </a:rPr>
              <a:t> Submit </a:t>
            </a:r>
            <a:r>
              <a:rPr lang="en-US" sz="1600" dirty="0">
                <a:latin typeface="Calibri" pitchFamily="34" charset="0"/>
              </a:rPr>
              <a:t>the proper paper work to your insurance company once the job is completed </a:t>
            </a:r>
            <a:r>
              <a:rPr lang="en-US" sz="1600" dirty="0" smtClean="0">
                <a:latin typeface="Calibri" pitchFamily="34" charset="0"/>
              </a:rPr>
              <a:t>w/ certificates of </a:t>
            </a:r>
          </a:p>
          <a:p>
            <a:r>
              <a:rPr lang="en-US" sz="1600" dirty="0" smtClean="0">
                <a:latin typeface="Calibri" pitchFamily="34" charset="0"/>
              </a:rPr>
              <a:t>   warrantees and verification </a:t>
            </a:r>
            <a:r>
              <a:rPr lang="en-US" sz="1600" dirty="0">
                <a:latin typeface="Calibri" pitchFamily="34" charset="0"/>
              </a:rPr>
              <a:t>pictures </a:t>
            </a:r>
            <a:r>
              <a:rPr lang="en-US" sz="1600" dirty="0" smtClean="0">
                <a:latin typeface="Calibri" pitchFamily="34" charset="0"/>
              </a:rPr>
              <a:t>to </a:t>
            </a:r>
            <a:r>
              <a:rPr lang="en-US" sz="1600" dirty="0">
                <a:latin typeface="Calibri" pitchFamily="34" charset="0"/>
              </a:rPr>
              <a:t>insure you receive any </a:t>
            </a:r>
            <a:r>
              <a:rPr lang="en-US" sz="1600" dirty="0" smtClean="0">
                <a:latin typeface="Calibri" pitchFamily="34" charset="0"/>
              </a:rPr>
              <a:t>depreciation </a:t>
            </a:r>
            <a:r>
              <a:rPr lang="en-US" sz="1600" dirty="0">
                <a:latin typeface="Calibri" pitchFamily="34" charset="0"/>
              </a:rPr>
              <a:t>pertaining to your </a:t>
            </a:r>
            <a:r>
              <a:rPr lang="en-US" sz="1600" dirty="0" smtClean="0">
                <a:latin typeface="Calibri" pitchFamily="34" charset="0"/>
              </a:rPr>
              <a:t>claim</a:t>
            </a:r>
            <a:r>
              <a:rPr lang="en-US" sz="1600" dirty="0">
                <a:latin typeface="Calibri" pitchFamily="34" charset="0"/>
              </a:rPr>
              <a:t>.</a:t>
            </a:r>
          </a:p>
          <a:p>
            <a:pPr>
              <a:buFont typeface="Arial" pitchFamily="34" charset="0"/>
              <a:buChar char="•"/>
            </a:pPr>
            <a:endParaRPr lang="en-US" sz="800" dirty="0" smtClean="0">
              <a:latin typeface="Calibri" pitchFamily="34" charset="0"/>
            </a:endParaRPr>
          </a:p>
          <a:p>
            <a:pPr>
              <a:buFont typeface="Arial" pitchFamily="34" charset="0"/>
              <a:buChar char="•"/>
            </a:pPr>
            <a:endParaRPr lang="en-US" sz="800" dirty="0">
              <a:latin typeface="Calibri" pitchFamily="34" charset="0"/>
            </a:endParaRPr>
          </a:p>
          <a:p>
            <a:pPr>
              <a:buFont typeface="Arial" pitchFamily="34" charset="0"/>
              <a:buChar char="•"/>
            </a:pPr>
            <a:r>
              <a:rPr lang="en-US" sz="1600" dirty="0" smtClean="0">
                <a:latin typeface="Calibri" pitchFamily="34" charset="0"/>
              </a:rPr>
              <a:t> Life-time </a:t>
            </a:r>
            <a:r>
              <a:rPr lang="en-US" sz="1600" dirty="0">
                <a:latin typeface="Calibri" pitchFamily="34" charset="0"/>
              </a:rPr>
              <a:t>warranted products </a:t>
            </a:r>
            <a:r>
              <a:rPr lang="en-US" sz="1600" dirty="0" smtClean="0">
                <a:latin typeface="Calibri" pitchFamily="34" charset="0"/>
              </a:rPr>
              <a:t>are provided that </a:t>
            </a:r>
            <a:r>
              <a:rPr lang="en-US" sz="1600" dirty="0">
                <a:latin typeface="Calibri" pitchFamily="34" charset="0"/>
              </a:rPr>
              <a:t>are, in many cases, better than what </a:t>
            </a:r>
            <a:r>
              <a:rPr lang="en-US" sz="1600" dirty="0" smtClean="0">
                <a:latin typeface="Calibri" pitchFamily="34" charset="0"/>
              </a:rPr>
              <a:t>your insurance  </a:t>
            </a:r>
          </a:p>
          <a:p>
            <a:r>
              <a:rPr lang="en-US" sz="1600" dirty="0" smtClean="0">
                <a:latin typeface="Calibri" pitchFamily="34" charset="0"/>
              </a:rPr>
              <a:t>   company </a:t>
            </a:r>
            <a:r>
              <a:rPr lang="en-US" sz="1600" dirty="0">
                <a:latin typeface="Calibri" pitchFamily="34" charset="0"/>
              </a:rPr>
              <a:t>covers. This </a:t>
            </a:r>
            <a:r>
              <a:rPr lang="en-US" sz="1600" dirty="0" smtClean="0">
                <a:latin typeface="Calibri" pitchFamily="34" charset="0"/>
              </a:rPr>
              <a:t>too </a:t>
            </a:r>
            <a:r>
              <a:rPr lang="en-US" sz="1600" dirty="0">
                <a:latin typeface="Calibri" pitchFamily="34" charset="0"/>
              </a:rPr>
              <a:t>is at no </a:t>
            </a:r>
            <a:r>
              <a:rPr lang="en-US" sz="1600" dirty="0" smtClean="0">
                <a:latin typeface="Calibri" pitchFamily="34" charset="0"/>
              </a:rPr>
              <a:t>extra </a:t>
            </a:r>
            <a:r>
              <a:rPr lang="en-US" sz="1600" dirty="0">
                <a:latin typeface="Calibri" pitchFamily="34" charset="0"/>
              </a:rPr>
              <a:t>cost to you. </a:t>
            </a:r>
          </a:p>
          <a:p>
            <a:r>
              <a:rPr lang="en-US" sz="800" dirty="0">
                <a:latin typeface="Calibri" pitchFamily="34" charset="0"/>
              </a:rPr>
              <a:t> </a:t>
            </a:r>
            <a:endParaRPr lang="en-US" sz="800" dirty="0" smtClean="0">
              <a:latin typeface="Calibri" pitchFamily="34" charset="0"/>
            </a:endParaRPr>
          </a:p>
          <a:p>
            <a:endParaRPr lang="en-US" sz="800" dirty="0">
              <a:latin typeface="Calibri" pitchFamily="34" charset="0"/>
            </a:endParaRPr>
          </a:p>
          <a:p>
            <a:pPr>
              <a:buFont typeface="Arial" pitchFamily="34" charset="0"/>
              <a:buChar char="•"/>
            </a:pPr>
            <a:r>
              <a:rPr lang="en-US" sz="1600" dirty="0" smtClean="0">
                <a:latin typeface="Calibri" pitchFamily="34" charset="0"/>
              </a:rPr>
              <a:t> Additional </a:t>
            </a:r>
            <a:r>
              <a:rPr lang="en-US" sz="1600" dirty="0">
                <a:latin typeface="Calibri" pitchFamily="34" charset="0"/>
              </a:rPr>
              <a:t>primary and ancillary construction services and skills available for other types of </a:t>
            </a:r>
            <a:r>
              <a:rPr lang="en-US" sz="1600" dirty="0" smtClean="0">
                <a:latin typeface="Calibri" pitchFamily="34" charset="0"/>
              </a:rPr>
              <a:t>project </a:t>
            </a:r>
            <a:r>
              <a:rPr lang="en-US" sz="1600" dirty="0">
                <a:latin typeface="Calibri" pitchFamily="34" charset="0"/>
              </a:rPr>
              <a:t>if </a:t>
            </a:r>
            <a:endParaRPr lang="en-US" sz="1600" dirty="0" smtClean="0">
              <a:latin typeface="Calibri" pitchFamily="34" charset="0"/>
            </a:endParaRPr>
          </a:p>
          <a:p>
            <a:r>
              <a:rPr lang="en-US" sz="1600" dirty="0" smtClean="0">
                <a:latin typeface="Calibri" pitchFamily="34" charset="0"/>
              </a:rPr>
              <a:t>   needed </a:t>
            </a:r>
            <a:r>
              <a:rPr lang="en-US" sz="1600" dirty="0">
                <a:latin typeface="Calibri" pitchFamily="34" charset="0"/>
              </a:rPr>
              <a:t>or required</a:t>
            </a:r>
            <a:r>
              <a:rPr lang="en-US" sz="1400" dirty="0">
                <a:latin typeface="Calibri" pitchFamily="34" charset="0"/>
              </a:rPr>
              <a:t>. </a:t>
            </a:r>
          </a:p>
        </p:txBody>
      </p:sp>
      <p:sp>
        <p:nvSpPr>
          <p:cNvPr id="10243" name="TextBox 2"/>
          <p:cNvSpPr txBox="1">
            <a:spLocks noChangeArrowheads="1"/>
          </p:cNvSpPr>
          <p:nvPr/>
        </p:nvSpPr>
        <p:spPr bwMode="auto">
          <a:xfrm>
            <a:off x="57150" y="314980"/>
            <a:ext cx="9086850" cy="523220"/>
          </a:xfrm>
          <a:prstGeom prst="rect">
            <a:avLst/>
          </a:prstGeom>
          <a:noFill/>
          <a:ln w="9525">
            <a:noFill/>
            <a:miter lim="800000"/>
            <a:headEnd/>
            <a:tailEnd/>
          </a:ln>
        </p:spPr>
        <p:txBody>
          <a:bodyPr wrap="square">
            <a:spAutoFit/>
          </a:bodyPr>
          <a:lstStyle/>
          <a:p>
            <a:pPr algn="ctr"/>
            <a:r>
              <a:rPr lang="en-US" sz="2800" b="1" dirty="0" smtClean="0">
                <a:solidFill>
                  <a:srgbClr val="0070C0"/>
                </a:solidFill>
                <a:latin typeface="Calibri" pitchFamily="34" charset="0"/>
              </a:rPr>
              <a:t>Pure Renovations Provides </a:t>
            </a:r>
            <a:r>
              <a:rPr lang="en-US" sz="2800" b="1" dirty="0">
                <a:solidFill>
                  <a:srgbClr val="0070C0"/>
                </a:solidFill>
                <a:latin typeface="Calibri" pitchFamily="34" charset="0"/>
              </a:rPr>
              <a:t>the Following Support Services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915400" cy="6709529"/>
          </a:xfrm>
          <a:prstGeom prst="rect">
            <a:avLst/>
          </a:prstGeom>
          <a:noFill/>
        </p:spPr>
        <p:txBody>
          <a:bodyPr wrap="square">
            <a:spAutoFit/>
          </a:bodyPr>
          <a:lstStyle/>
          <a:p>
            <a:pPr algn="ctr" fontAlgn="auto">
              <a:spcBef>
                <a:spcPts val="0"/>
              </a:spcBef>
              <a:spcAft>
                <a:spcPts val="0"/>
              </a:spcAft>
              <a:defRPr/>
            </a:pPr>
            <a:r>
              <a:rPr lang="en-US" sz="3600" b="1" dirty="0">
                <a:solidFill>
                  <a:srgbClr val="0070C0"/>
                </a:solidFill>
                <a:latin typeface="+mn-lt"/>
                <a:cs typeface="+mn-cs"/>
              </a:rPr>
              <a:t>The Process:</a:t>
            </a:r>
          </a:p>
          <a:p>
            <a:pPr fontAlgn="auto">
              <a:spcBef>
                <a:spcPts val="0"/>
              </a:spcBef>
              <a:spcAft>
                <a:spcPts val="0"/>
              </a:spcAft>
              <a:defRPr/>
            </a:pPr>
            <a:endParaRPr lang="en-US" sz="1600" dirty="0">
              <a:latin typeface="+mn-lt"/>
              <a:cs typeface="+mn-cs"/>
            </a:endParaRPr>
          </a:p>
          <a:p>
            <a:pPr marL="463550" indent="-463550" fontAlgn="auto">
              <a:spcBef>
                <a:spcPts val="0"/>
              </a:spcBef>
              <a:spcAft>
                <a:spcPts val="0"/>
              </a:spcAft>
              <a:defRPr/>
            </a:pPr>
            <a:r>
              <a:rPr lang="en-US" sz="1600" dirty="0">
                <a:latin typeface="+mn-lt"/>
                <a:cs typeface="+mn-cs"/>
              </a:rPr>
              <a:t>1.   </a:t>
            </a:r>
            <a:r>
              <a:rPr lang="en-US" sz="1600" dirty="0" smtClean="0">
                <a:latin typeface="+mn-lt"/>
                <a:cs typeface="+mn-cs"/>
              </a:rPr>
              <a:t>    We </a:t>
            </a:r>
            <a:r>
              <a:rPr lang="en-US" sz="1600" dirty="0">
                <a:latin typeface="+mn-lt"/>
                <a:cs typeface="+mn-cs"/>
              </a:rPr>
              <a:t>discuss your situation and weather related damage regarding your property   </a:t>
            </a:r>
          </a:p>
          <a:p>
            <a:pPr marL="342900" indent="-342900" fontAlgn="auto">
              <a:spcBef>
                <a:spcPts val="0"/>
              </a:spcBef>
              <a:spcAft>
                <a:spcPts val="0"/>
              </a:spcAft>
              <a:defRPr/>
            </a:pPr>
            <a:r>
              <a:rPr lang="en-US" sz="1600" dirty="0">
                <a:latin typeface="+mn-lt"/>
                <a:cs typeface="+mn-cs"/>
              </a:rPr>
              <a:t>       </a:t>
            </a:r>
            <a:r>
              <a:rPr lang="en-US" sz="1600" dirty="0" smtClean="0">
                <a:latin typeface="+mn-lt"/>
                <a:cs typeface="+mn-cs"/>
              </a:rPr>
              <a:t>    and/or </a:t>
            </a:r>
            <a:r>
              <a:rPr lang="en-US" sz="1600" dirty="0">
                <a:latin typeface="+mn-lt"/>
                <a:cs typeface="+mn-cs"/>
              </a:rPr>
              <a:t>needs that you are concerned about.</a:t>
            </a:r>
          </a:p>
          <a:p>
            <a:pPr marL="342900" indent="-342900" fontAlgn="auto">
              <a:spcBef>
                <a:spcPts val="0"/>
              </a:spcBef>
              <a:spcAft>
                <a:spcPts val="0"/>
              </a:spcAft>
              <a:defRPr/>
            </a:pPr>
            <a:endParaRPr lang="en-US" sz="1600" dirty="0">
              <a:latin typeface="+mn-lt"/>
              <a:cs typeface="+mn-cs"/>
            </a:endParaRPr>
          </a:p>
          <a:p>
            <a:pPr marL="457200" indent="-457200" fontAlgn="auto">
              <a:spcBef>
                <a:spcPts val="0"/>
              </a:spcBef>
              <a:spcAft>
                <a:spcPts val="0"/>
              </a:spcAft>
              <a:buFontTx/>
              <a:buAutoNum type="arabicPeriod" startAt="2"/>
              <a:defRPr/>
            </a:pPr>
            <a:r>
              <a:rPr lang="en-US" sz="1600" dirty="0">
                <a:latin typeface="+mn-lt"/>
                <a:cs typeface="+mn-cs"/>
              </a:rPr>
              <a:t>You agree to allow our personnel to represent you prior to filing your claim.</a:t>
            </a:r>
          </a:p>
          <a:p>
            <a:pPr marL="457200" indent="-457200" fontAlgn="auto">
              <a:spcBef>
                <a:spcPts val="0"/>
              </a:spcBef>
              <a:spcAft>
                <a:spcPts val="0"/>
              </a:spcAft>
              <a:buFontTx/>
              <a:buAutoNum type="arabicPeriod" startAt="2"/>
              <a:defRPr/>
            </a:pPr>
            <a:endParaRPr lang="en-US" sz="1600" dirty="0">
              <a:latin typeface="+mn-lt"/>
              <a:cs typeface="+mn-cs"/>
            </a:endParaRPr>
          </a:p>
          <a:p>
            <a:pPr marL="457200" indent="-457200" fontAlgn="auto">
              <a:spcBef>
                <a:spcPts val="0"/>
              </a:spcBef>
              <a:spcAft>
                <a:spcPts val="0"/>
              </a:spcAft>
              <a:buFontTx/>
              <a:buAutoNum type="arabicPeriod" startAt="2"/>
              <a:defRPr/>
            </a:pPr>
            <a:r>
              <a:rPr lang="en-US" sz="1600" dirty="0">
                <a:latin typeface="+mn-lt"/>
                <a:cs typeface="+mn-cs"/>
              </a:rPr>
              <a:t>We arrange a time to meet with your insurance adjuster.</a:t>
            </a:r>
          </a:p>
          <a:p>
            <a:pPr marL="457200" indent="-457200" fontAlgn="auto">
              <a:spcBef>
                <a:spcPts val="0"/>
              </a:spcBef>
              <a:spcAft>
                <a:spcPts val="0"/>
              </a:spcAft>
              <a:buFontTx/>
              <a:buAutoNum type="arabicPeriod" startAt="2"/>
              <a:defRPr/>
            </a:pPr>
            <a:endParaRPr lang="en-US" sz="1600" dirty="0">
              <a:latin typeface="+mn-lt"/>
              <a:cs typeface="+mn-cs"/>
            </a:endParaRPr>
          </a:p>
          <a:p>
            <a:pPr marL="457200" indent="-457200" fontAlgn="auto">
              <a:spcBef>
                <a:spcPts val="0"/>
              </a:spcBef>
              <a:spcAft>
                <a:spcPts val="0"/>
              </a:spcAft>
              <a:buFontTx/>
              <a:buAutoNum type="arabicPeriod" startAt="2"/>
              <a:defRPr/>
            </a:pPr>
            <a:r>
              <a:rPr lang="en-US" sz="1600" dirty="0">
                <a:latin typeface="+mn-lt"/>
                <a:cs typeface="+mn-cs"/>
              </a:rPr>
              <a:t>Be at your place of residence or business during the inspection process.</a:t>
            </a:r>
          </a:p>
          <a:p>
            <a:pPr marL="457200" indent="-457200" fontAlgn="auto">
              <a:spcBef>
                <a:spcPts val="0"/>
              </a:spcBef>
              <a:spcAft>
                <a:spcPts val="0"/>
              </a:spcAft>
              <a:buFontTx/>
              <a:buAutoNum type="arabicPeriod" startAt="2"/>
              <a:defRPr/>
            </a:pPr>
            <a:endParaRPr lang="en-US" sz="1600" dirty="0">
              <a:latin typeface="+mn-lt"/>
              <a:cs typeface="+mn-cs"/>
            </a:endParaRPr>
          </a:p>
          <a:p>
            <a:pPr marL="457200" indent="-457200" fontAlgn="auto">
              <a:spcBef>
                <a:spcPts val="0"/>
              </a:spcBef>
              <a:spcAft>
                <a:spcPts val="0"/>
              </a:spcAft>
              <a:buFontTx/>
              <a:buAutoNum type="arabicPeriod" startAt="2"/>
              <a:defRPr/>
            </a:pPr>
            <a:r>
              <a:rPr lang="en-US" sz="1600" dirty="0">
                <a:latin typeface="+mn-lt"/>
                <a:cs typeface="+mn-cs"/>
              </a:rPr>
              <a:t>A notification of the award is made by the insurance company and we do the work once you have picked out colors and styles.</a:t>
            </a:r>
          </a:p>
          <a:p>
            <a:pPr marL="457200" indent="-457200" fontAlgn="auto">
              <a:spcBef>
                <a:spcPts val="0"/>
              </a:spcBef>
              <a:spcAft>
                <a:spcPts val="0"/>
              </a:spcAft>
              <a:buFontTx/>
              <a:buAutoNum type="arabicPeriod" startAt="2"/>
              <a:defRPr/>
            </a:pPr>
            <a:endParaRPr lang="en-US" sz="1600" dirty="0">
              <a:latin typeface="+mn-lt"/>
              <a:cs typeface="+mn-cs"/>
            </a:endParaRPr>
          </a:p>
          <a:p>
            <a:pPr marL="457200" indent="-457200" fontAlgn="auto">
              <a:spcBef>
                <a:spcPts val="0"/>
              </a:spcBef>
              <a:spcAft>
                <a:spcPts val="0"/>
              </a:spcAft>
              <a:buFontTx/>
              <a:buAutoNum type="arabicPeriod" startAt="2"/>
              <a:defRPr/>
            </a:pPr>
            <a:r>
              <a:rPr lang="en-US" sz="1600" dirty="0">
                <a:latin typeface="+mn-lt"/>
                <a:cs typeface="+mn-cs"/>
              </a:rPr>
              <a:t>The work is completed and we are paid for completing the insurance claim per their scope/terms of work and requirements.</a:t>
            </a:r>
          </a:p>
          <a:p>
            <a:pPr marL="342900" indent="-342900" fontAlgn="auto">
              <a:spcBef>
                <a:spcPts val="0"/>
              </a:spcBef>
              <a:spcAft>
                <a:spcPts val="0"/>
              </a:spcAft>
              <a:defRPr/>
            </a:pPr>
            <a:endParaRPr lang="en-US" sz="1400" b="1" dirty="0" smtClean="0">
              <a:latin typeface="+mn-lt"/>
              <a:cs typeface="+mn-cs"/>
            </a:endParaRPr>
          </a:p>
          <a:p>
            <a:pPr marL="342900" indent="-342900" fontAlgn="auto">
              <a:spcBef>
                <a:spcPts val="0"/>
              </a:spcBef>
              <a:spcAft>
                <a:spcPts val="0"/>
              </a:spcAft>
              <a:defRPr/>
            </a:pPr>
            <a:endParaRPr lang="en-US" sz="1400" b="1" dirty="0">
              <a:latin typeface="+mn-lt"/>
              <a:cs typeface="+mn-cs"/>
            </a:endParaRPr>
          </a:p>
          <a:p>
            <a:pPr indent="1588" fontAlgn="auto">
              <a:spcBef>
                <a:spcPts val="0"/>
              </a:spcBef>
              <a:spcAft>
                <a:spcPts val="0"/>
              </a:spcAft>
              <a:defRPr/>
            </a:pPr>
            <a:r>
              <a:rPr lang="en-US" b="1" dirty="0">
                <a:latin typeface="+mn-lt"/>
                <a:cs typeface="+mn-cs"/>
              </a:rPr>
              <a:t>Note: </a:t>
            </a:r>
            <a:r>
              <a:rPr lang="en-US" dirty="0">
                <a:latin typeface="+mn-lt"/>
                <a:cs typeface="+mn-cs"/>
              </a:rPr>
              <a:t>If by chance your insurance company issues a partial award, depending upon the type of policy you have with them, we will provide you with the necessary information, pricing, estimates and logistics to complete said repairs that you would like to address in going forward regarding your property</a:t>
            </a:r>
            <a:r>
              <a:rPr lang="en-US" dirty="0" smtClean="0">
                <a:latin typeface="+mn-lt"/>
                <a:cs typeface="+mn-cs"/>
              </a:rPr>
              <a:t>.</a:t>
            </a:r>
          </a:p>
          <a:p>
            <a:pPr indent="1588" fontAlgn="auto">
              <a:spcBef>
                <a:spcPts val="0"/>
              </a:spcBef>
              <a:spcAft>
                <a:spcPts val="0"/>
              </a:spcAft>
              <a:defRPr/>
            </a:pPr>
            <a:endParaRPr lang="en-US" dirty="0" smtClean="0"/>
          </a:p>
          <a:p>
            <a:pPr indent="1588" algn="ctr">
              <a:defRPr/>
            </a:pPr>
            <a:r>
              <a:rPr lang="en-US" b="1" dirty="0" smtClean="0">
                <a:latin typeface="Calibri" pitchFamily="34" charset="0"/>
              </a:rPr>
              <a:t>Photos of project are available upon request. Call Pure Renovations 937-565-4910.</a:t>
            </a:r>
          </a:p>
          <a:p>
            <a:pPr indent="1588" fontAlgn="auto">
              <a:spcBef>
                <a:spcPts val="0"/>
              </a:spcBef>
              <a:spcAft>
                <a:spcPts val="0"/>
              </a:spcAft>
              <a:defRPr/>
            </a:pPr>
            <a:endParaRPr lang="en-US" dirty="0">
              <a:latin typeface="+mn-lt"/>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60164"/>
            <a:ext cx="8686800" cy="2154436"/>
          </a:xfrm>
          <a:prstGeom prst="rect">
            <a:avLst/>
          </a:prstGeom>
        </p:spPr>
        <p:txBody>
          <a:bodyPr wrap="square">
            <a:spAutoFit/>
          </a:bodyPr>
          <a:lstStyle/>
          <a:p>
            <a:pPr algn="ctr"/>
            <a:r>
              <a:rPr lang="en-US" sz="3600" b="1" dirty="0" smtClean="0">
                <a:latin typeface="Calibri" pitchFamily="34" charset="0"/>
              </a:rPr>
              <a:t>Clients Who Have Experienced </a:t>
            </a:r>
          </a:p>
          <a:p>
            <a:pPr algn="ctr"/>
            <a:r>
              <a:rPr lang="en-US" sz="3600" b="1" dirty="0" smtClean="0">
                <a:latin typeface="Calibri" pitchFamily="34" charset="0"/>
              </a:rPr>
              <a:t>the Process</a:t>
            </a:r>
            <a:endParaRPr lang="en-US" sz="1200" dirty="0" smtClean="0">
              <a:latin typeface="Calibri" pitchFamily="34" charset="0"/>
            </a:endParaRPr>
          </a:p>
          <a:p>
            <a:endParaRPr lang="en-US" sz="800" dirty="0" smtClean="0">
              <a:latin typeface="Calibri" pitchFamily="34" charset="0"/>
            </a:endParaRPr>
          </a:p>
          <a:p>
            <a:pPr algn="ctr"/>
            <a:r>
              <a:rPr lang="en-US" dirty="0" smtClean="0">
                <a:latin typeface="Calibri" pitchFamily="34" charset="0"/>
              </a:rPr>
              <a:t>The following clients have allowed Pure Renovations to represent them in submitting their claims. You may call them for they have given us permission to showcase their stories and share their photos in our Pure Renovations project profiles. </a:t>
            </a:r>
            <a:endParaRPr lang="en-US" dirty="0">
              <a:latin typeface="Calibri" pitchFamily="34" charset="0"/>
            </a:endParaRPr>
          </a:p>
        </p:txBody>
      </p:sp>
      <p:sp>
        <p:nvSpPr>
          <p:cNvPr id="3" name="TextBox 2"/>
          <p:cNvSpPr txBox="1"/>
          <p:nvPr/>
        </p:nvSpPr>
        <p:spPr>
          <a:xfrm>
            <a:off x="304800" y="2738497"/>
            <a:ext cx="8458200" cy="1754326"/>
          </a:xfrm>
          <a:prstGeom prst="rect">
            <a:avLst/>
          </a:prstGeom>
          <a:noFill/>
        </p:spPr>
        <p:txBody>
          <a:bodyPr wrap="square" rtlCol="0">
            <a:spAutoFit/>
          </a:bodyPr>
          <a:lstStyle/>
          <a:p>
            <a:pPr algn="ctr"/>
            <a:r>
              <a:rPr lang="en-US" sz="2800" b="1" dirty="0" smtClean="0">
                <a:solidFill>
                  <a:srgbClr val="0070C0"/>
                </a:solidFill>
              </a:rPr>
              <a:t>Full Replacement Awards</a:t>
            </a:r>
            <a:r>
              <a:rPr lang="en-US" sz="2800" b="1" dirty="0" smtClean="0">
                <a:solidFill>
                  <a:schemeClr val="accent1"/>
                </a:solidFill>
              </a:rPr>
              <a:t>:</a:t>
            </a:r>
          </a:p>
          <a:p>
            <a:pPr algn="ctr"/>
            <a:endParaRPr lang="en-US" sz="800" b="1" dirty="0" smtClean="0"/>
          </a:p>
          <a:p>
            <a:pPr algn="ctr"/>
            <a:r>
              <a:rPr lang="en-US" sz="2400" b="1" dirty="0" smtClean="0"/>
              <a:t>∙</a:t>
            </a:r>
            <a:r>
              <a:rPr lang="en-US" sz="2400" dirty="0" smtClean="0"/>
              <a:t> Jon Moyer  </a:t>
            </a:r>
            <a:r>
              <a:rPr lang="en-US" sz="2400" b="1" dirty="0" smtClean="0"/>
              <a:t>∙</a:t>
            </a:r>
            <a:r>
              <a:rPr lang="en-US" sz="2400" dirty="0" smtClean="0"/>
              <a:t> Jesus Rodriguez  </a:t>
            </a:r>
            <a:r>
              <a:rPr lang="en-US" sz="2400" b="1" dirty="0" smtClean="0"/>
              <a:t>∙ </a:t>
            </a:r>
            <a:r>
              <a:rPr lang="en-US" sz="2400" dirty="0" smtClean="0"/>
              <a:t>Shawn Huston  </a:t>
            </a:r>
            <a:r>
              <a:rPr lang="en-US" sz="2400" b="1" dirty="0" smtClean="0"/>
              <a:t>∙</a:t>
            </a:r>
            <a:r>
              <a:rPr lang="en-US" sz="2400" dirty="0" smtClean="0"/>
              <a:t> Bill Mercer</a:t>
            </a:r>
          </a:p>
          <a:p>
            <a:pPr algn="ctr"/>
            <a:r>
              <a:rPr lang="en-US" sz="800" dirty="0"/>
              <a:t>  </a:t>
            </a:r>
            <a:r>
              <a:rPr lang="en-US" sz="2400" b="1" dirty="0"/>
              <a:t>∙ </a:t>
            </a:r>
            <a:r>
              <a:rPr lang="en-US" sz="2400" dirty="0" smtClean="0"/>
              <a:t>Todd Ray  </a:t>
            </a:r>
            <a:r>
              <a:rPr lang="en-US" sz="2400" b="1" dirty="0" smtClean="0"/>
              <a:t>∙</a:t>
            </a:r>
            <a:r>
              <a:rPr lang="en-US" sz="2400" dirty="0" smtClean="0"/>
              <a:t> Christ Covenant Church  </a:t>
            </a:r>
            <a:r>
              <a:rPr lang="en-US" sz="2400" b="1" dirty="0" smtClean="0"/>
              <a:t>∙</a:t>
            </a:r>
            <a:r>
              <a:rPr lang="en-US" sz="2400" dirty="0" smtClean="0"/>
              <a:t> Don Patton</a:t>
            </a:r>
          </a:p>
          <a:p>
            <a:pPr algn="ctr"/>
            <a:r>
              <a:rPr lang="en-US" sz="2400" dirty="0"/>
              <a:t>(</a:t>
            </a:r>
            <a:r>
              <a:rPr lang="en-US" sz="2400" dirty="0" smtClean="0"/>
              <a:t>Additional Profiles to be added) </a:t>
            </a:r>
            <a:r>
              <a:rPr lang="en-US" sz="2400" b="1" dirty="0"/>
              <a:t>∙ </a:t>
            </a:r>
            <a:r>
              <a:rPr lang="en-US" sz="2400" dirty="0" smtClean="0"/>
              <a:t>Karen Vancalster  </a:t>
            </a:r>
            <a:r>
              <a:rPr lang="en-US" sz="2400" b="1" dirty="0" smtClean="0"/>
              <a:t>∙ </a:t>
            </a:r>
            <a:r>
              <a:rPr lang="en-US" sz="2400" dirty="0" smtClean="0"/>
              <a:t>Alisha Lomeli </a:t>
            </a:r>
            <a:endParaRPr lang="en-US" sz="2400" dirty="0"/>
          </a:p>
        </p:txBody>
      </p:sp>
      <p:sp>
        <p:nvSpPr>
          <p:cNvPr id="4" name="TextBox 3"/>
          <p:cNvSpPr txBox="1"/>
          <p:nvPr/>
        </p:nvSpPr>
        <p:spPr>
          <a:xfrm>
            <a:off x="609600" y="5105400"/>
            <a:ext cx="7924800" cy="1015663"/>
          </a:xfrm>
          <a:prstGeom prst="rect">
            <a:avLst/>
          </a:prstGeom>
          <a:noFill/>
        </p:spPr>
        <p:txBody>
          <a:bodyPr wrap="square" rtlCol="0">
            <a:spAutoFit/>
          </a:bodyPr>
          <a:lstStyle/>
          <a:p>
            <a:pPr algn="ctr"/>
            <a:r>
              <a:rPr lang="en-US" sz="2800" b="1" dirty="0" smtClean="0">
                <a:solidFill>
                  <a:srgbClr val="0070C0"/>
                </a:solidFill>
              </a:rPr>
              <a:t>Partial Supplemental Awards:</a:t>
            </a:r>
          </a:p>
          <a:p>
            <a:pPr algn="ctr"/>
            <a:endParaRPr lang="en-US" sz="800" dirty="0" smtClean="0"/>
          </a:p>
          <a:p>
            <a:pPr algn="ctr"/>
            <a:r>
              <a:rPr lang="en-US" sz="2400" dirty="0" smtClean="0"/>
              <a:t>(APTBA) </a:t>
            </a:r>
            <a:r>
              <a:rPr lang="en-US" sz="2400" b="1" dirty="0"/>
              <a:t>∙ </a:t>
            </a:r>
            <a:r>
              <a:rPr lang="en-US" sz="2400" dirty="0" smtClean="0"/>
              <a:t>Donald Szallar Sr.  </a:t>
            </a:r>
            <a:r>
              <a:rPr lang="en-US" sz="2400" b="1" dirty="0" smtClean="0"/>
              <a:t>∙</a:t>
            </a:r>
            <a:r>
              <a:rPr lang="en-US" sz="2400" dirty="0" smtClean="0"/>
              <a:t> Ruth Whitaker  </a:t>
            </a:r>
            <a:r>
              <a:rPr lang="en-US" sz="2400" b="1" dirty="0" smtClean="0"/>
              <a:t>∙</a:t>
            </a:r>
            <a:r>
              <a:rPr lang="en-US" sz="2400" dirty="0" smtClean="0"/>
              <a:t> Tom Ricard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Dan Pritt\AppData\Local\Microsoft\Windows\Temporary Internet Files\Content.Word\IMG_2944.jpg"/>
          <p:cNvPicPr>
            <a:picLocks noChangeAspect="1" noChangeArrowheads="1"/>
          </p:cNvPicPr>
          <p:nvPr/>
        </p:nvPicPr>
        <p:blipFill>
          <a:blip r:embed="rId2" cstate="print"/>
          <a:srcRect/>
          <a:stretch>
            <a:fillRect/>
          </a:stretch>
        </p:blipFill>
        <p:spPr bwMode="auto">
          <a:xfrm>
            <a:off x="76200" y="76200"/>
            <a:ext cx="8934450" cy="6705600"/>
          </a:xfrm>
          <a:prstGeom prst="rect">
            <a:avLst/>
          </a:prstGeom>
          <a:noFill/>
          <a:ln w="9525">
            <a:noFill/>
            <a:miter lim="800000"/>
            <a:headEnd/>
            <a:tailEnd/>
          </a:ln>
        </p:spPr>
      </p:pic>
      <p:sp>
        <p:nvSpPr>
          <p:cNvPr id="4" name="TextBox 3"/>
          <p:cNvSpPr txBox="1">
            <a:spLocks noChangeArrowheads="1"/>
          </p:cNvSpPr>
          <p:nvPr/>
        </p:nvSpPr>
        <p:spPr bwMode="auto">
          <a:xfrm>
            <a:off x="200025" y="5320605"/>
            <a:ext cx="2771775" cy="1384995"/>
          </a:xfrm>
          <a:prstGeom prst="rect">
            <a:avLst/>
          </a:prstGeom>
          <a:noFill/>
          <a:ln w="9525">
            <a:noFill/>
            <a:miter lim="800000"/>
            <a:headEnd/>
            <a:tailEnd/>
          </a:ln>
        </p:spPr>
        <p:txBody>
          <a:bodyPr wrap="square">
            <a:spAutoFit/>
          </a:bodyPr>
          <a:lstStyle/>
          <a:p>
            <a:r>
              <a:rPr lang="en-US" sz="2400" b="1" dirty="0" smtClean="0">
                <a:solidFill>
                  <a:schemeClr val="bg1"/>
                </a:solidFill>
                <a:latin typeface="Calibri" pitchFamily="34" charset="0"/>
              </a:rPr>
              <a:t>Jon </a:t>
            </a:r>
            <a:r>
              <a:rPr lang="en-US" sz="2400" b="1" dirty="0">
                <a:solidFill>
                  <a:schemeClr val="bg1"/>
                </a:solidFill>
                <a:latin typeface="Calibri" pitchFamily="34" charset="0"/>
              </a:rPr>
              <a:t>Moyer</a:t>
            </a:r>
          </a:p>
          <a:p>
            <a:r>
              <a:rPr lang="en-US" sz="2000" b="1" dirty="0">
                <a:solidFill>
                  <a:schemeClr val="bg1"/>
                </a:solidFill>
                <a:latin typeface="Calibri" pitchFamily="34" charset="0"/>
              </a:rPr>
              <a:t>22958 County Road 216</a:t>
            </a:r>
          </a:p>
          <a:p>
            <a:r>
              <a:rPr lang="en-US" sz="2000" b="1" dirty="0">
                <a:solidFill>
                  <a:schemeClr val="bg1"/>
                </a:solidFill>
                <a:latin typeface="Calibri" pitchFamily="34" charset="0"/>
              </a:rPr>
              <a:t>Fostoria, Ohio 44830</a:t>
            </a:r>
          </a:p>
          <a:p>
            <a:r>
              <a:rPr lang="en-US" sz="2000" b="1" dirty="0">
                <a:solidFill>
                  <a:schemeClr val="bg1"/>
                </a:solidFill>
                <a:latin typeface="Calibri" pitchFamily="34" charset="0"/>
              </a:rPr>
              <a:t>Ph. # 429-8894-6440 </a:t>
            </a:r>
            <a:endParaRPr lang="en-US" sz="2000" dirty="0">
              <a:latin typeface="Calibri" pitchFamily="34" charset="0"/>
            </a:endParaRPr>
          </a:p>
        </p:txBody>
      </p:sp>
      <p:sp>
        <p:nvSpPr>
          <p:cNvPr id="6" name="TextBox 5"/>
          <p:cNvSpPr txBox="1"/>
          <p:nvPr/>
        </p:nvSpPr>
        <p:spPr>
          <a:xfrm>
            <a:off x="5486400" y="5791200"/>
            <a:ext cx="3581400" cy="954107"/>
          </a:xfrm>
          <a:prstGeom prst="rect">
            <a:avLst/>
          </a:prstGeom>
          <a:noFill/>
        </p:spPr>
        <p:txBody>
          <a:bodyPr wrap="square" rtlCol="0">
            <a:spAutoFit/>
          </a:bodyPr>
          <a:lstStyle/>
          <a:p>
            <a:endParaRPr lang="en-US" dirty="0" smtClean="0">
              <a:latin typeface="Calibri" pitchFamily="34" charset="0"/>
            </a:endParaRPr>
          </a:p>
          <a:p>
            <a:r>
              <a:rPr lang="en-US" sz="2000" b="1" dirty="0" smtClean="0">
                <a:solidFill>
                  <a:schemeClr val="bg1"/>
                </a:solidFill>
                <a:latin typeface="Calibri" pitchFamily="34" charset="0"/>
              </a:rPr>
              <a:t>Note:</a:t>
            </a:r>
            <a:r>
              <a:rPr lang="en-US" b="1" dirty="0" smtClean="0">
                <a:solidFill>
                  <a:schemeClr val="bg1"/>
                </a:solidFill>
                <a:latin typeface="Calibri" pitchFamily="34" charset="0"/>
              </a:rPr>
              <a:t> Additional photos of this project are available upon request.</a:t>
            </a:r>
            <a:endParaRPr lang="en-US" b="1" dirty="0">
              <a:solidFill>
                <a:schemeClr val="bg1"/>
              </a:solidFill>
              <a:latin typeface="Calibri" pitchFamily="34" charset="0"/>
            </a:endParaRPr>
          </a:p>
        </p:txBody>
      </p:sp>
      <p:sp>
        <p:nvSpPr>
          <p:cNvPr id="9" name="TextBox 8"/>
          <p:cNvSpPr txBox="1"/>
          <p:nvPr/>
        </p:nvSpPr>
        <p:spPr>
          <a:xfrm>
            <a:off x="1066800" y="838200"/>
            <a:ext cx="5334000" cy="1323439"/>
          </a:xfrm>
          <a:prstGeom prst="rect">
            <a:avLst/>
          </a:prstGeom>
          <a:noFill/>
        </p:spPr>
        <p:txBody>
          <a:bodyPr wrap="square" rtlCol="0">
            <a:spAutoFit/>
          </a:bodyPr>
          <a:lstStyle/>
          <a:p>
            <a:r>
              <a:rPr lang="en-US" sz="3200" b="1" dirty="0" smtClean="0"/>
              <a:t>	</a:t>
            </a:r>
            <a:r>
              <a:rPr lang="en-US" sz="4400" b="1" dirty="0" smtClean="0"/>
              <a:t>Pure Renovations </a:t>
            </a:r>
          </a:p>
          <a:p>
            <a:r>
              <a:rPr lang="en-US" sz="3200" b="1" dirty="0"/>
              <a:t>	</a:t>
            </a:r>
            <a:r>
              <a:rPr lang="en-US" sz="3200" b="1" dirty="0" smtClean="0"/>
              <a:t>    </a:t>
            </a:r>
            <a:r>
              <a:rPr lang="en-US" sz="3600" b="1" dirty="0" smtClean="0"/>
              <a:t>Project Profile</a:t>
            </a:r>
            <a:endParaRPr lang="en-US" sz="3600" b="1" dirty="0"/>
          </a:p>
        </p:txBody>
      </p:sp>
      <p:sp>
        <p:nvSpPr>
          <p:cNvPr id="11" name="TextBox 10"/>
          <p:cNvSpPr txBox="1"/>
          <p:nvPr/>
        </p:nvSpPr>
        <p:spPr>
          <a:xfrm>
            <a:off x="762000" y="3886200"/>
            <a:ext cx="2438400" cy="646331"/>
          </a:xfrm>
          <a:prstGeom prst="rect">
            <a:avLst/>
          </a:prstGeom>
          <a:noFill/>
        </p:spPr>
        <p:txBody>
          <a:bodyPr wrap="square" rtlCol="0">
            <a:spAutoFit/>
          </a:bodyPr>
          <a:lstStyle/>
          <a:p>
            <a:pPr algn="ctr"/>
            <a:r>
              <a:rPr lang="en-US" b="1" dirty="0" smtClean="0"/>
              <a:t>Home Owner's Story Reverse Side </a:t>
            </a:r>
            <a:endParaRPr lang="en-US" b="1" dirty="0"/>
          </a:p>
        </p:txBody>
      </p:sp>
      <p:sp>
        <p:nvSpPr>
          <p:cNvPr id="7" name="TextBox 6"/>
          <p:cNvSpPr txBox="1"/>
          <p:nvPr/>
        </p:nvSpPr>
        <p:spPr>
          <a:xfrm>
            <a:off x="6629400" y="4876800"/>
            <a:ext cx="2514600" cy="369332"/>
          </a:xfrm>
          <a:prstGeom prst="rect">
            <a:avLst/>
          </a:prstGeom>
          <a:noFill/>
        </p:spPr>
        <p:txBody>
          <a:bodyPr wrap="square" rtlCol="0">
            <a:spAutoFit/>
          </a:bodyPr>
          <a:lstStyle/>
          <a:p>
            <a:r>
              <a:rPr lang="en-US" b="1" dirty="0" smtClean="0">
                <a:solidFill>
                  <a:schemeClr val="bg1"/>
                </a:solidFill>
              </a:rPr>
              <a:t>This is an after photo</a:t>
            </a:r>
            <a:endParaRPr lang="en-US"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457200" y="647611"/>
            <a:ext cx="8458200" cy="5647700"/>
          </a:xfrm>
          <a:prstGeom prst="rect">
            <a:avLst/>
          </a:prstGeom>
          <a:noFill/>
          <a:ln w="9525">
            <a:noFill/>
            <a:miter lim="800000"/>
            <a:headEnd/>
            <a:tailEnd/>
          </a:ln>
        </p:spPr>
        <p:txBody>
          <a:bodyPr wrap="square">
            <a:spAutoFit/>
          </a:bodyPr>
          <a:lstStyle/>
          <a:p>
            <a:pPr algn="ctr"/>
            <a:r>
              <a:rPr lang="en-US" sz="2400" b="1" dirty="0">
                <a:latin typeface="Calibri" pitchFamily="34" charset="0"/>
              </a:rPr>
              <a:t>Jon Moyer</a:t>
            </a:r>
          </a:p>
          <a:p>
            <a:pPr algn="ctr"/>
            <a:endParaRPr lang="en-US" sz="1100" b="1" dirty="0" smtClean="0">
              <a:latin typeface="Calibri" pitchFamily="34" charset="0"/>
            </a:endParaRPr>
          </a:p>
          <a:p>
            <a:pPr algn="ctr"/>
            <a:r>
              <a:rPr lang="en-US" sz="2000" b="1" dirty="0" smtClean="0">
                <a:latin typeface="Calibri" pitchFamily="34" charset="0"/>
              </a:rPr>
              <a:t>22958 </a:t>
            </a:r>
            <a:r>
              <a:rPr lang="en-US" sz="2000" b="1" dirty="0">
                <a:latin typeface="Calibri" pitchFamily="34" charset="0"/>
              </a:rPr>
              <a:t>County Road </a:t>
            </a:r>
            <a:r>
              <a:rPr lang="en-US" sz="2000" b="1" dirty="0" smtClean="0">
                <a:latin typeface="Calibri" pitchFamily="34" charset="0"/>
              </a:rPr>
              <a:t>216  ∙ Fostoria</a:t>
            </a:r>
            <a:r>
              <a:rPr lang="en-US" sz="2000" b="1" dirty="0">
                <a:latin typeface="Calibri" pitchFamily="34" charset="0"/>
              </a:rPr>
              <a:t>, Ohio </a:t>
            </a:r>
            <a:r>
              <a:rPr lang="en-US" sz="2000" b="1" dirty="0" smtClean="0">
                <a:latin typeface="Calibri" pitchFamily="34" charset="0"/>
              </a:rPr>
              <a:t>44830 ∙ Ph</a:t>
            </a:r>
            <a:r>
              <a:rPr lang="en-US" sz="2000" b="1" dirty="0">
                <a:latin typeface="Calibri" pitchFamily="34" charset="0"/>
              </a:rPr>
              <a:t>. # 429-8894-6440 </a:t>
            </a:r>
          </a:p>
          <a:p>
            <a:endParaRPr lang="en-US" sz="1400" dirty="0" smtClean="0">
              <a:latin typeface="Calibri" pitchFamily="34" charset="0"/>
            </a:endParaRPr>
          </a:p>
          <a:p>
            <a:r>
              <a:rPr lang="en-US" sz="1600" b="1" dirty="0" smtClean="0">
                <a:latin typeface="Calibri" pitchFamily="34" charset="0"/>
              </a:rPr>
              <a:t>J</a:t>
            </a:r>
            <a:r>
              <a:rPr lang="en-US" sz="1400" dirty="0" smtClean="0">
                <a:latin typeface="Calibri" pitchFamily="34" charset="0"/>
              </a:rPr>
              <a:t>on </a:t>
            </a:r>
            <a:r>
              <a:rPr lang="en-US" sz="1400" dirty="0">
                <a:latin typeface="Calibri" pitchFamily="34" charset="0"/>
              </a:rPr>
              <a:t>owns Lakeside Golf Course in Fostoria and his house sets </a:t>
            </a:r>
            <a:r>
              <a:rPr lang="en-US" sz="1400" dirty="0" smtClean="0">
                <a:latin typeface="Calibri" pitchFamily="34" charset="0"/>
              </a:rPr>
              <a:t>near the </a:t>
            </a:r>
            <a:r>
              <a:rPr lang="en-US" sz="1400" dirty="0">
                <a:latin typeface="Calibri" pitchFamily="34" charset="0"/>
              </a:rPr>
              <a:t>tee box for hole #2 at the corner of State Route 23 and County Road </a:t>
            </a:r>
            <a:r>
              <a:rPr lang="en-US" sz="1400" dirty="0" smtClean="0">
                <a:latin typeface="Calibri" pitchFamily="34" charset="0"/>
              </a:rPr>
              <a:t>216 in Hancock County. </a:t>
            </a:r>
            <a:r>
              <a:rPr lang="en-US" sz="1400" dirty="0">
                <a:latin typeface="Calibri" pitchFamily="34" charset="0"/>
              </a:rPr>
              <a:t>His house can be seen </a:t>
            </a:r>
            <a:r>
              <a:rPr lang="en-US" sz="1400" dirty="0" smtClean="0">
                <a:latin typeface="Calibri" pitchFamily="34" charset="0"/>
              </a:rPr>
              <a:t>from all </a:t>
            </a:r>
            <a:r>
              <a:rPr lang="en-US" sz="1400" dirty="0">
                <a:latin typeface="Calibri" pitchFamily="34" charset="0"/>
              </a:rPr>
              <a:t>four sides.  Jon was </a:t>
            </a:r>
            <a:r>
              <a:rPr lang="en-US" sz="1400" dirty="0" smtClean="0">
                <a:latin typeface="Calibri" pitchFamily="34" charset="0"/>
              </a:rPr>
              <a:t>visited as</a:t>
            </a:r>
          </a:p>
          <a:p>
            <a:r>
              <a:rPr lang="en-US" sz="1400" dirty="0">
                <a:latin typeface="Calibri" pitchFamily="34" charset="0"/>
              </a:rPr>
              <a:t>he arrived home one evening </a:t>
            </a:r>
            <a:r>
              <a:rPr lang="en-US" sz="1400" dirty="0" smtClean="0">
                <a:latin typeface="Calibri" pitchFamily="34" charset="0"/>
              </a:rPr>
              <a:t>after mowing </a:t>
            </a:r>
            <a:r>
              <a:rPr lang="en-US" sz="1400" dirty="0">
                <a:latin typeface="Calibri" pitchFamily="34" charset="0"/>
              </a:rPr>
              <a:t>and watering his course.  His roof was missing a lot of shingles and they were all over his yard.  His roof had poor ventilation and the organic shingles were at the end of their </a:t>
            </a:r>
            <a:endParaRPr lang="en-US" sz="1400" dirty="0" smtClean="0">
              <a:latin typeface="Calibri" pitchFamily="34" charset="0"/>
            </a:endParaRPr>
          </a:p>
          <a:p>
            <a:r>
              <a:rPr lang="en-US" sz="1400" dirty="0" smtClean="0">
                <a:latin typeface="Calibri" pitchFamily="34" charset="0"/>
              </a:rPr>
              <a:t>life </a:t>
            </a:r>
            <a:r>
              <a:rPr lang="en-US" sz="1400" dirty="0">
                <a:latin typeface="Calibri" pitchFamily="34" charset="0"/>
              </a:rPr>
              <a:t>span. However, due to the severe weather, he qualified for a new roof without any out of pocket expense.  </a:t>
            </a:r>
          </a:p>
          <a:p>
            <a:endParaRPr lang="en-US" sz="1400" dirty="0">
              <a:latin typeface="Calibri" pitchFamily="34" charset="0"/>
            </a:endParaRPr>
          </a:p>
          <a:p>
            <a:r>
              <a:rPr lang="en-US" sz="1600" b="1" dirty="0">
                <a:latin typeface="Calibri" pitchFamily="34" charset="0"/>
              </a:rPr>
              <a:t>P</a:t>
            </a:r>
            <a:r>
              <a:rPr lang="en-US" sz="1400" dirty="0">
                <a:latin typeface="Calibri" pitchFamily="34" charset="0"/>
              </a:rPr>
              <a:t>ure Renovations was entrusted to represent him and his claim. He was prepared  to hear the word “no” and have his claim denied, which he fully expected.  However, due to the location, damage and quality representation, Jon was awarded a complete, full replacement roof.  Several of the golf club members and public players have inquired about his new roof and incredible story.  </a:t>
            </a:r>
          </a:p>
          <a:p>
            <a:endParaRPr lang="en-US" sz="1400" dirty="0">
              <a:latin typeface="Calibri" pitchFamily="34" charset="0"/>
            </a:endParaRPr>
          </a:p>
          <a:p>
            <a:r>
              <a:rPr lang="en-US" sz="1600" b="1" dirty="0">
                <a:latin typeface="Calibri" pitchFamily="34" charset="0"/>
              </a:rPr>
              <a:t>T</a:t>
            </a:r>
            <a:r>
              <a:rPr lang="en-US" sz="1400" dirty="0">
                <a:latin typeface="Calibri" pitchFamily="34" charset="0"/>
              </a:rPr>
              <a:t>he crew assigned to the replacement of his roof completed the project within 8 hours.  Jon and his wife were fully pleased with the service and quality of their new roof.  They are telling everyone about the convenient process and friendly representation.  Jon is no longer just a client, he’s our friend. </a:t>
            </a:r>
          </a:p>
          <a:p>
            <a:endParaRPr lang="en-US" sz="1400" dirty="0">
              <a:latin typeface="Calibri" pitchFamily="34" charset="0"/>
            </a:endParaRPr>
          </a:p>
          <a:p>
            <a:r>
              <a:rPr lang="en-US" sz="1600" b="1" dirty="0">
                <a:latin typeface="Calibri" pitchFamily="34" charset="0"/>
              </a:rPr>
              <a:t>J</a:t>
            </a:r>
            <a:r>
              <a:rPr lang="en-US" sz="1400" dirty="0">
                <a:latin typeface="Calibri" pitchFamily="34" charset="0"/>
              </a:rPr>
              <a:t>on’s insurance is Allstate which is the most difficult to work with regarding awarded claims.  However, the day </a:t>
            </a:r>
            <a:endParaRPr lang="en-US" sz="1400" dirty="0" smtClean="0">
              <a:latin typeface="Calibri" pitchFamily="34" charset="0"/>
            </a:endParaRPr>
          </a:p>
          <a:p>
            <a:r>
              <a:rPr lang="en-US" sz="1400" dirty="0" smtClean="0">
                <a:latin typeface="Calibri" pitchFamily="34" charset="0"/>
              </a:rPr>
              <a:t>we </a:t>
            </a:r>
            <a:r>
              <a:rPr lang="en-US" sz="1400" dirty="0">
                <a:latin typeface="Calibri" pitchFamily="34" charset="0"/>
              </a:rPr>
              <a:t>met with the adjustor, he was the most helpful of all adjustors ever incurred.</a:t>
            </a:r>
          </a:p>
          <a:p>
            <a:endParaRPr lang="en-US" sz="1400" dirty="0">
              <a:latin typeface="Calibri" pitchFamily="34" charset="0"/>
            </a:endParaRPr>
          </a:p>
          <a:p>
            <a:pPr algn="ctr"/>
            <a:r>
              <a:rPr lang="en-US" sz="1400" b="1" dirty="0">
                <a:latin typeface="Calibri" pitchFamily="34" charset="0"/>
              </a:rPr>
              <a:t>Note: </a:t>
            </a:r>
            <a:r>
              <a:rPr lang="en-US" sz="1400" dirty="0">
                <a:latin typeface="Calibri" pitchFamily="34" charset="0"/>
              </a:rPr>
              <a:t>Photos of this project are available upon request</a:t>
            </a:r>
            <a:r>
              <a:rPr lang="en-US" sz="1400" dirty="0" smtClean="0">
                <a:latin typeface="Calibri" pitchFamily="34" charset="0"/>
              </a:rPr>
              <a:t>. Call Pure Renovations @ 937-565-4910.</a:t>
            </a:r>
            <a:endParaRPr lang="en-US" sz="1400" dirty="0">
              <a:latin typeface="Calibri" pitchFamily="34" charset="0"/>
            </a:endParaRPr>
          </a:p>
          <a:p>
            <a:endParaRPr lang="en-US" dirty="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Dan Pritt\Desktop\IMG_2953.JPG"/>
          <p:cNvPicPr>
            <a:picLocks noChangeAspect="1" noChangeArrowheads="1"/>
          </p:cNvPicPr>
          <p:nvPr/>
        </p:nvPicPr>
        <p:blipFill>
          <a:blip r:embed="rId2" cstate="print"/>
          <a:srcRect/>
          <a:stretch>
            <a:fillRect/>
          </a:stretch>
        </p:blipFill>
        <p:spPr bwMode="auto">
          <a:xfrm>
            <a:off x="152400" y="152400"/>
            <a:ext cx="8839200" cy="6477000"/>
          </a:xfrm>
          <a:prstGeom prst="rect">
            <a:avLst/>
          </a:prstGeom>
          <a:noFill/>
        </p:spPr>
      </p:pic>
      <p:sp>
        <p:nvSpPr>
          <p:cNvPr id="3" name="Rectangle 2"/>
          <p:cNvSpPr/>
          <p:nvPr/>
        </p:nvSpPr>
        <p:spPr>
          <a:xfrm>
            <a:off x="381000" y="1143000"/>
            <a:ext cx="2895600" cy="1446550"/>
          </a:xfrm>
          <a:prstGeom prst="rect">
            <a:avLst/>
          </a:prstGeom>
        </p:spPr>
        <p:txBody>
          <a:bodyPr wrap="square">
            <a:spAutoFit/>
          </a:bodyPr>
          <a:lstStyle/>
          <a:p>
            <a:r>
              <a:rPr lang="en-US" sz="2800" b="1" dirty="0" smtClean="0">
                <a:solidFill>
                  <a:schemeClr val="bg1"/>
                </a:solidFill>
                <a:latin typeface="Calibri" pitchFamily="34" charset="0"/>
              </a:rPr>
              <a:t>Jesus Rodriguez</a:t>
            </a:r>
          </a:p>
          <a:p>
            <a:r>
              <a:rPr lang="en-US" sz="2000" b="1" dirty="0" smtClean="0">
                <a:solidFill>
                  <a:schemeClr val="bg1"/>
                </a:solidFill>
                <a:latin typeface="Calibri" pitchFamily="34" charset="0"/>
              </a:rPr>
              <a:t>6863 CR 236</a:t>
            </a:r>
          </a:p>
          <a:p>
            <a:r>
              <a:rPr lang="en-US" sz="2000" b="1" dirty="0" smtClean="0">
                <a:solidFill>
                  <a:schemeClr val="bg1"/>
                </a:solidFill>
                <a:latin typeface="Calibri" pitchFamily="34" charset="0"/>
              </a:rPr>
              <a:t>Findlay, Ohio, 45840</a:t>
            </a:r>
          </a:p>
          <a:p>
            <a:r>
              <a:rPr lang="en-US" sz="2000" b="1" dirty="0" smtClean="0">
                <a:solidFill>
                  <a:schemeClr val="bg1"/>
                </a:solidFill>
                <a:latin typeface="Calibri" pitchFamily="34" charset="0"/>
              </a:rPr>
              <a:t>Ph. # 419-306-3737 </a:t>
            </a:r>
            <a:endParaRPr lang="en-US" sz="2000" b="1" dirty="0">
              <a:solidFill>
                <a:schemeClr val="bg1"/>
              </a:solidFill>
              <a:latin typeface="Calibri" pitchFamily="34" charset="0"/>
            </a:endParaRPr>
          </a:p>
        </p:txBody>
      </p:sp>
      <p:sp>
        <p:nvSpPr>
          <p:cNvPr id="4" name="TextBox 3"/>
          <p:cNvSpPr txBox="1"/>
          <p:nvPr/>
        </p:nvSpPr>
        <p:spPr>
          <a:xfrm>
            <a:off x="3048000" y="533400"/>
            <a:ext cx="5410200" cy="1323439"/>
          </a:xfrm>
          <a:prstGeom prst="rect">
            <a:avLst/>
          </a:prstGeom>
          <a:noFill/>
        </p:spPr>
        <p:txBody>
          <a:bodyPr wrap="square" rtlCol="0">
            <a:spAutoFit/>
          </a:bodyPr>
          <a:lstStyle/>
          <a:p>
            <a:r>
              <a:rPr lang="en-US" sz="3200" b="1" dirty="0" smtClean="0"/>
              <a:t>	</a:t>
            </a:r>
            <a:r>
              <a:rPr lang="en-US" sz="4400" b="1" dirty="0" smtClean="0"/>
              <a:t>Pure Renovations </a:t>
            </a:r>
          </a:p>
          <a:p>
            <a:r>
              <a:rPr lang="en-US" sz="3200" b="1" dirty="0"/>
              <a:t>	</a:t>
            </a:r>
            <a:r>
              <a:rPr lang="en-US" sz="3200" b="1" dirty="0" smtClean="0"/>
              <a:t>      </a:t>
            </a:r>
            <a:r>
              <a:rPr lang="en-US" sz="3600" b="1" dirty="0" smtClean="0"/>
              <a:t>Project Profile</a:t>
            </a:r>
            <a:endParaRPr lang="en-US" sz="3600" b="1" dirty="0"/>
          </a:p>
        </p:txBody>
      </p:sp>
      <p:sp>
        <p:nvSpPr>
          <p:cNvPr id="5" name="TextBox 4"/>
          <p:cNvSpPr txBox="1"/>
          <p:nvPr/>
        </p:nvSpPr>
        <p:spPr>
          <a:xfrm>
            <a:off x="361950" y="5410200"/>
            <a:ext cx="4743450" cy="984885"/>
          </a:xfrm>
          <a:prstGeom prst="rect">
            <a:avLst/>
          </a:prstGeom>
          <a:noFill/>
        </p:spPr>
        <p:txBody>
          <a:bodyPr wrap="square" rtlCol="0">
            <a:spAutoFit/>
          </a:bodyPr>
          <a:lstStyle/>
          <a:p>
            <a:endParaRPr lang="en-US" dirty="0" smtClean="0">
              <a:latin typeface="Calibri" pitchFamily="34" charset="0"/>
            </a:endParaRPr>
          </a:p>
          <a:p>
            <a:pPr algn="ctr"/>
            <a:r>
              <a:rPr lang="en-US" sz="2000" b="1" dirty="0" smtClean="0">
                <a:solidFill>
                  <a:schemeClr val="bg1"/>
                </a:solidFill>
                <a:latin typeface="Calibri" pitchFamily="34" charset="0"/>
              </a:rPr>
              <a:t>Note: Additional photos of this project are </a:t>
            </a:r>
          </a:p>
          <a:p>
            <a:pPr algn="ctr"/>
            <a:r>
              <a:rPr lang="en-US" sz="2000" b="1" dirty="0" smtClean="0">
                <a:solidFill>
                  <a:schemeClr val="bg1"/>
                </a:solidFill>
                <a:latin typeface="Calibri" pitchFamily="34" charset="0"/>
              </a:rPr>
              <a:t>available upon request</a:t>
            </a:r>
            <a:r>
              <a:rPr lang="en-US" sz="2000" dirty="0" smtClean="0">
                <a:solidFill>
                  <a:schemeClr val="bg1"/>
                </a:solidFill>
                <a:latin typeface="Calibri" pitchFamily="34" charset="0"/>
              </a:rPr>
              <a:t>.</a:t>
            </a:r>
            <a:endParaRPr lang="en-US" sz="2000" dirty="0">
              <a:solidFill>
                <a:schemeClr val="bg1"/>
              </a:solidFill>
              <a:latin typeface="Calibri" pitchFamily="34" charset="0"/>
            </a:endParaRPr>
          </a:p>
        </p:txBody>
      </p:sp>
      <p:sp>
        <p:nvSpPr>
          <p:cNvPr id="6" name="Rectangle 5"/>
          <p:cNvSpPr/>
          <p:nvPr/>
        </p:nvSpPr>
        <p:spPr>
          <a:xfrm>
            <a:off x="6676906" y="5602069"/>
            <a:ext cx="2211311" cy="646331"/>
          </a:xfrm>
          <a:prstGeom prst="rect">
            <a:avLst/>
          </a:prstGeom>
        </p:spPr>
        <p:txBody>
          <a:bodyPr wrap="none">
            <a:spAutoFit/>
          </a:bodyPr>
          <a:lstStyle/>
          <a:p>
            <a:pPr algn="ctr"/>
            <a:r>
              <a:rPr lang="en-US" b="1" dirty="0" smtClean="0">
                <a:solidFill>
                  <a:schemeClr val="bg1"/>
                </a:solidFill>
              </a:rPr>
              <a:t>Home Owner's Story </a:t>
            </a:r>
          </a:p>
          <a:p>
            <a:pPr algn="ctr"/>
            <a:r>
              <a:rPr lang="en-US" b="1" dirty="0" smtClean="0">
                <a:solidFill>
                  <a:schemeClr val="bg1"/>
                </a:solidFill>
              </a:rPr>
              <a:t>Reverse Side </a:t>
            </a:r>
            <a:endParaRPr lang="en-US" b="1" dirty="0">
              <a:solidFill>
                <a:schemeClr val="bg1"/>
              </a:solidFill>
            </a:endParaRPr>
          </a:p>
        </p:txBody>
      </p:sp>
      <p:sp>
        <p:nvSpPr>
          <p:cNvPr id="7" name="TextBox 6"/>
          <p:cNvSpPr txBox="1"/>
          <p:nvPr/>
        </p:nvSpPr>
        <p:spPr>
          <a:xfrm>
            <a:off x="7772400" y="3429000"/>
            <a:ext cx="1066800" cy="923330"/>
          </a:xfrm>
          <a:prstGeom prst="rect">
            <a:avLst/>
          </a:prstGeom>
          <a:noFill/>
        </p:spPr>
        <p:txBody>
          <a:bodyPr wrap="square" rtlCol="0">
            <a:spAutoFit/>
          </a:bodyPr>
          <a:lstStyle/>
          <a:p>
            <a:r>
              <a:rPr lang="en-US" b="1" dirty="0" smtClean="0"/>
              <a:t>  This is </a:t>
            </a:r>
          </a:p>
          <a:p>
            <a:r>
              <a:rPr lang="en-US" b="1" dirty="0" smtClean="0"/>
              <a:t> an after   </a:t>
            </a:r>
          </a:p>
          <a:p>
            <a:r>
              <a:rPr lang="en-US" b="1" dirty="0" smtClean="0"/>
              <a:t>   photo</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152400" y="368379"/>
            <a:ext cx="8763000" cy="6340197"/>
          </a:xfrm>
          <a:prstGeom prst="rect">
            <a:avLst/>
          </a:prstGeom>
          <a:noFill/>
          <a:ln w="9525">
            <a:noFill/>
            <a:miter lim="800000"/>
            <a:headEnd/>
            <a:tailEnd/>
          </a:ln>
        </p:spPr>
        <p:txBody>
          <a:bodyPr wrap="square">
            <a:spAutoFit/>
          </a:bodyPr>
          <a:lstStyle/>
          <a:p>
            <a:pPr algn="ctr"/>
            <a:r>
              <a:rPr lang="en-US" sz="2400" b="1" dirty="0">
                <a:latin typeface="Calibri" pitchFamily="34" charset="0"/>
              </a:rPr>
              <a:t>Jesus Rodriguez</a:t>
            </a:r>
          </a:p>
          <a:p>
            <a:pPr algn="ctr"/>
            <a:endParaRPr lang="en-US" sz="800" b="1" dirty="0" smtClean="0">
              <a:latin typeface="Calibri" pitchFamily="34" charset="0"/>
            </a:endParaRPr>
          </a:p>
          <a:p>
            <a:pPr algn="ctr"/>
            <a:r>
              <a:rPr lang="en-US" sz="2000" b="1" dirty="0" smtClean="0">
                <a:latin typeface="Calibri" pitchFamily="34" charset="0"/>
              </a:rPr>
              <a:t>6863 </a:t>
            </a:r>
            <a:r>
              <a:rPr lang="en-US" sz="2000" b="1" dirty="0">
                <a:latin typeface="Calibri" pitchFamily="34" charset="0"/>
              </a:rPr>
              <a:t>CR </a:t>
            </a:r>
            <a:r>
              <a:rPr lang="en-US" sz="2000" b="1" dirty="0" smtClean="0">
                <a:latin typeface="Calibri" pitchFamily="34" charset="0"/>
              </a:rPr>
              <a:t>236 ∙ Findlay</a:t>
            </a:r>
            <a:r>
              <a:rPr lang="en-US" sz="2000" b="1" dirty="0">
                <a:latin typeface="Calibri" pitchFamily="34" charset="0"/>
              </a:rPr>
              <a:t>, Ohio </a:t>
            </a:r>
            <a:r>
              <a:rPr lang="en-US" sz="2000" b="1" dirty="0" smtClean="0">
                <a:latin typeface="Calibri" pitchFamily="34" charset="0"/>
              </a:rPr>
              <a:t>45840 ∙ Ph</a:t>
            </a:r>
            <a:r>
              <a:rPr lang="en-US" sz="2000" b="1" dirty="0">
                <a:latin typeface="Calibri" pitchFamily="34" charset="0"/>
              </a:rPr>
              <a:t>. # 419-306-3737 </a:t>
            </a:r>
          </a:p>
          <a:p>
            <a:endParaRPr lang="en-US" sz="800" dirty="0">
              <a:latin typeface="Calibri" pitchFamily="34" charset="0"/>
            </a:endParaRPr>
          </a:p>
          <a:p>
            <a:endParaRPr lang="en-US" sz="1400" dirty="0" smtClean="0">
              <a:latin typeface="Calibri" pitchFamily="34" charset="0"/>
            </a:endParaRPr>
          </a:p>
          <a:p>
            <a:r>
              <a:rPr lang="en-US" sz="1600" b="1" dirty="0" smtClean="0">
                <a:latin typeface="Calibri" pitchFamily="34" charset="0"/>
              </a:rPr>
              <a:t>T</a:t>
            </a:r>
            <a:r>
              <a:rPr lang="en-US" sz="1400" dirty="0" smtClean="0">
                <a:latin typeface="Calibri" pitchFamily="34" charset="0"/>
              </a:rPr>
              <a:t>his customer </a:t>
            </a:r>
            <a:r>
              <a:rPr lang="en-US" sz="1400" dirty="0">
                <a:latin typeface="Calibri" pitchFamily="34" charset="0"/>
              </a:rPr>
              <a:t>was going to replace their roof later this </a:t>
            </a:r>
            <a:r>
              <a:rPr lang="en-US" sz="1400" dirty="0" smtClean="0">
                <a:latin typeface="Calibri" pitchFamily="34" charset="0"/>
              </a:rPr>
              <a:t>summer. However, after </a:t>
            </a:r>
            <a:r>
              <a:rPr lang="en-US" sz="1400" dirty="0">
                <a:latin typeface="Calibri" pitchFamily="34" charset="0"/>
              </a:rPr>
              <a:t>one of our representatives contacted </a:t>
            </a:r>
            <a:r>
              <a:rPr lang="en-US" sz="1400" dirty="0" smtClean="0">
                <a:latin typeface="Calibri" pitchFamily="34" charset="0"/>
              </a:rPr>
              <a:t>he and his wife, they </a:t>
            </a:r>
            <a:r>
              <a:rPr lang="en-US" sz="1400" dirty="0">
                <a:latin typeface="Calibri" pitchFamily="34" charset="0"/>
              </a:rPr>
              <a:t>decided to allow </a:t>
            </a:r>
            <a:r>
              <a:rPr lang="en-US" sz="1400" dirty="0" smtClean="0">
                <a:latin typeface="Calibri" pitchFamily="34" charset="0"/>
              </a:rPr>
              <a:t>Pure Renovations </a:t>
            </a:r>
            <a:r>
              <a:rPr lang="en-US" sz="1400" dirty="0">
                <a:latin typeface="Calibri" pitchFamily="34" charset="0"/>
              </a:rPr>
              <a:t>to represent </a:t>
            </a:r>
            <a:r>
              <a:rPr lang="en-US" sz="1400" dirty="0" smtClean="0">
                <a:latin typeface="Calibri" pitchFamily="34" charset="0"/>
              </a:rPr>
              <a:t>them in filing their claim. </a:t>
            </a:r>
          </a:p>
          <a:p>
            <a:endParaRPr lang="en-US" sz="1400" dirty="0">
              <a:latin typeface="Calibri" pitchFamily="34" charset="0"/>
            </a:endParaRPr>
          </a:p>
          <a:p>
            <a:r>
              <a:rPr lang="en-US" sz="1400" b="1" dirty="0" smtClean="0">
                <a:latin typeface="Calibri" pitchFamily="34" charset="0"/>
              </a:rPr>
              <a:t>J</a:t>
            </a:r>
            <a:r>
              <a:rPr lang="en-US" sz="1400" dirty="0" smtClean="0">
                <a:latin typeface="Calibri" pitchFamily="34" charset="0"/>
              </a:rPr>
              <a:t>esus </a:t>
            </a:r>
            <a:r>
              <a:rPr lang="en-US" sz="1400" dirty="0">
                <a:latin typeface="Calibri" pitchFamily="34" charset="0"/>
              </a:rPr>
              <a:t>was very skeptical at first but </a:t>
            </a:r>
            <a:r>
              <a:rPr lang="en-US" sz="1400" dirty="0" smtClean="0">
                <a:latin typeface="Calibri" pitchFamily="34" charset="0"/>
              </a:rPr>
              <a:t>it </a:t>
            </a:r>
            <a:r>
              <a:rPr lang="en-US" sz="1400" dirty="0">
                <a:latin typeface="Calibri" pitchFamily="34" charset="0"/>
              </a:rPr>
              <a:t>turned out that he was able to receive a full replacement roof without any out of pocket monies being spent for his new roof</a:t>
            </a:r>
            <a:r>
              <a:rPr lang="en-US" sz="1400" dirty="0" smtClean="0">
                <a:latin typeface="Calibri" pitchFamily="34" charset="0"/>
              </a:rPr>
              <a:t>. </a:t>
            </a:r>
            <a:r>
              <a:rPr lang="en-US" sz="1400" dirty="0">
                <a:latin typeface="Calibri" pitchFamily="34" charset="0"/>
              </a:rPr>
              <a:t>A</a:t>
            </a:r>
            <a:r>
              <a:rPr lang="en-US" sz="1400" dirty="0" smtClean="0">
                <a:latin typeface="Calibri" pitchFamily="34" charset="0"/>
              </a:rPr>
              <a:t>t </a:t>
            </a:r>
            <a:r>
              <a:rPr lang="en-US" sz="1400" dirty="0">
                <a:latin typeface="Calibri" pitchFamily="34" charset="0"/>
              </a:rPr>
              <a:t>the </a:t>
            </a:r>
            <a:r>
              <a:rPr lang="en-US" sz="1400" dirty="0" smtClean="0">
                <a:latin typeface="Calibri" pitchFamily="34" charset="0"/>
              </a:rPr>
              <a:t>very beginning </a:t>
            </a:r>
            <a:r>
              <a:rPr lang="en-US" sz="1400" dirty="0">
                <a:latin typeface="Calibri" pitchFamily="34" charset="0"/>
              </a:rPr>
              <a:t>of the process he stated, “What do I have to lose by trying</a:t>
            </a:r>
            <a:r>
              <a:rPr lang="en-US" sz="1400" dirty="0" smtClean="0">
                <a:latin typeface="Calibri" pitchFamily="34" charset="0"/>
              </a:rPr>
              <a:t>?” “This way I’ll know how much I’m going to have to spend if State Farm doesn’t come through for us.”  </a:t>
            </a:r>
          </a:p>
          <a:p>
            <a:endParaRPr lang="en-US" sz="1400" dirty="0">
              <a:latin typeface="Calibri" pitchFamily="34" charset="0"/>
            </a:endParaRPr>
          </a:p>
          <a:p>
            <a:r>
              <a:rPr lang="en-US" sz="1400" b="1" dirty="0" smtClean="0">
                <a:latin typeface="Calibri" pitchFamily="34" charset="0"/>
              </a:rPr>
              <a:t>P</a:t>
            </a:r>
            <a:r>
              <a:rPr lang="en-US" sz="1400" dirty="0" smtClean="0">
                <a:latin typeface="Calibri" pitchFamily="34" charset="0"/>
              </a:rPr>
              <a:t>ure </a:t>
            </a:r>
            <a:r>
              <a:rPr lang="en-US" sz="1400" dirty="0">
                <a:latin typeface="Calibri" pitchFamily="34" charset="0"/>
              </a:rPr>
              <a:t>Renovations completed the project as specified, but we were also able to install ice guard on all edges and valleys of the roof which was not listed by State Farm.  We submitted a supplemental on the home owner’s behalf and State Farm added it to their claim which covered the </a:t>
            </a:r>
            <a:r>
              <a:rPr lang="en-US" sz="1400" dirty="0" smtClean="0">
                <a:latin typeface="Calibri" pitchFamily="34" charset="0"/>
              </a:rPr>
              <a:t>code required regarding </a:t>
            </a:r>
            <a:r>
              <a:rPr lang="en-US" sz="1400" dirty="0">
                <a:latin typeface="Calibri" pitchFamily="34" charset="0"/>
              </a:rPr>
              <a:t>the material and labor to install it. It made </a:t>
            </a:r>
            <a:r>
              <a:rPr lang="en-US" sz="1400" dirty="0" smtClean="0">
                <a:latin typeface="Calibri" pitchFamily="34" charset="0"/>
              </a:rPr>
              <a:t>for </a:t>
            </a:r>
            <a:r>
              <a:rPr lang="en-US" sz="1400" dirty="0">
                <a:latin typeface="Calibri" pitchFamily="34" charset="0"/>
              </a:rPr>
              <a:t>a higher quality job on behalf of the </a:t>
            </a:r>
            <a:r>
              <a:rPr lang="en-US" sz="1400" dirty="0" smtClean="0">
                <a:latin typeface="Calibri" pitchFamily="34" charset="0"/>
              </a:rPr>
              <a:t>client. </a:t>
            </a:r>
            <a:r>
              <a:rPr lang="en-US" sz="1400" dirty="0">
                <a:latin typeface="Calibri" pitchFamily="34" charset="0"/>
              </a:rPr>
              <a:t>The ice guard preserved the home owner’s life-time warranty on the new roof.</a:t>
            </a:r>
          </a:p>
          <a:p>
            <a:endParaRPr lang="en-US" sz="1400" dirty="0">
              <a:latin typeface="Calibri" pitchFamily="34" charset="0"/>
            </a:endParaRPr>
          </a:p>
          <a:p>
            <a:r>
              <a:rPr lang="en-US" sz="1400" b="1" dirty="0">
                <a:latin typeface="Calibri" pitchFamily="34" charset="0"/>
              </a:rPr>
              <a:t>H</a:t>
            </a:r>
            <a:r>
              <a:rPr lang="en-US" sz="1400" dirty="0">
                <a:latin typeface="Calibri" pitchFamily="34" charset="0"/>
              </a:rPr>
              <a:t>e now has a fabulous </a:t>
            </a:r>
            <a:r>
              <a:rPr lang="en-US" sz="1400" dirty="0" smtClean="0">
                <a:latin typeface="Calibri" pitchFamily="34" charset="0"/>
              </a:rPr>
              <a:t>new </a:t>
            </a:r>
            <a:r>
              <a:rPr lang="en-US" sz="1400" dirty="0">
                <a:latin typeface="Calibri" pitchFamily="34" charset="0"/>
              </a:rPr>
              <a:t>roof and has redirected his savings on other projects he and his wife wanted to complete. </a:t>
            </a:r>
            <a:endParaRPr lang="en-US" sz="1400" dirty="0" smtClean="0">
              <a:latin typeface="Calibri" pitchFamily="34" charset="0"/>
            </a:endParaRPr>
          </a:p>
          <a:p>
            <a:r>
              <a:rPr lang="en-US" sz="1400" dirty="0" smtClean="0">
                <a:latin typeface="Calibri" pitchFamily="34" charset="0"/>
              </a:rPr>
              <a:t>He </a:t>
            </a:r>
            <a:r>
              <a:rPr lang="en-US" sz="1400" dirty="0">
                <a:latin typeface="Calibri" pitchFamily="34" charset="0"/>
              </a:rPr>
              <a:t>welcomes your call.</a:t>
            </a:r>
          </a:p>
          <a:p>
            <a:endParaRPr lang="en-US" sz="1400" dirty="0">
              <a:latin typeface="Calibri" pitchFamily="34" charset="0"/>
            </a:endParaRPr>
          </a:p>
          <a:p>
            <a:r>
              <a:rPr lang="en-US" sz="1400" b="1" dirty="0">
                <a:latin typeface="Calibri" pitchFamily="34" charset="0"/>
              </a:rPr>
              <a:t>H</a:t>
            </a:r>
            <a:r>
              <a:rPr lang="en-US" sz="1400" dirty="0">
                <a:latin typeface="Calibri" pitchFamily="34" charset="0"/>
              </a:rPr>
              <a:t>ad Jesus not tried, </a:t>
            </a:r>
            <a:r>
              <a:rPr lang="en-US" sz="1400" dirty="0" smtClean="0">
                <a:latin typeface="Calibri" pitchFamily="34" charset="0"/>
              </a:rPr>
              <a:t>he </a:t>
            </a:r>
            <a:r>
              <a:rPr lang="en-US" sz="1400" dirty="0">
                <a:latin typeface="Calibri" pitchFamily="34" charset="0"/>
              </a:rPr>
              <a:t>would have spent over $9,000.00 (large ranch brick home) for something he ended up </a:t>
            </a:r>
            <a:endParaRPr lang="en-US" sz="1400" dirty="0" smtClean="0">
              <a:latin typeface="Calibri" pitchFamily="34" charset="0"/>
            </a:endParaRPr>
          </a:p>
          <a:p>
            <a:r>
              <a:rPr lang="en-US" sz="1400" dirty="0" smtClean="0">
                <a:latin typeface="Calibri" pitchFamily="34" charset="0"/>
              </a:rPr>
              <a:t>receiving </a:t>
            </a:r>
            <a:r>
              <a:rPr lang="en-US" sz="1400" dirty="0">
                <a:latin typeface="Calibri" pitchFamily="34" charset="0"/>
              </a:rPr>
              <a:t>for free</a:t>
            </a:r>
            <a:r>
              <a:rPr lang="en-US" sz="1400" dirty="0" smtClean="0">
                <a:latin typeface="Calibri" pitchFamily="34" charset="0"/>
              </a:rPr>
              <a:t>. This allowed the family to begin their landscaping projects mid summer upon finishing the new </a:t>
            </a:r>
          </a:p>
          <a:p>
            <a:r>
              <a:rPr lang="en-US" sz="1400" dirty="0">
                <a:latin typeface="Calibri" pitchFamily="34" charset="0"/>
              </a:rPr>
              <a:t>roof and add</a:t>
            </a:r>
            <a:r>
              <a:rPr lang="en-US" sz="1400" dirty="0" smtClean="0">
                <a:latin typeface="Calibri" pitchFamily="34" charset="0"/>
              </a:rPr>
              <a:t> fascia, soffits with lights, and gutters which they elected to have Pure Renovations do once the weather related  damage to their property was fixed.</a:t>
            </a:r>
            <a:endParaRPr lang="en-US" sz="1400" dirty="0">
              <a:latin typeface="Calibri" pitchFamily="34" charset="0"/>
            </a:endParaRPr>
          </a:p>
          <a:p>
            <a:endParaRPr lang="en-US" sz="1600" dirty="0">
              <a:latin typeface="Calibri" pitchFamily="34" charset="0"/>
            </a:endParaRPr>
          </a:p>
          <a:p>
            <a:pPr algn="ctr"/>
            <a:r>
              <a:rPr lang="en-US" sz="1600" b="1" dirty="0">
                <a:latin typeface="Calibri" pitchFamily="34" charset="0"/>
              </a:rPr>
              <a:t>Note: </a:t>
            </a:r>
            <a:r>
              <a:rPr lang="en-US" sz="1400" dirty="0">
                <a:latin typeface="Calibri" pitchFamily="34" charset="0"/>
              </a:rPr>
              <a:t>Photos of this project are available upon </a:t>
            </a:r>
            <a:r>
              <a:rPr lang="en-US" sz="1400" dirty="0" smtClean="0">
                <a:latin typeface="Calibri" pitchFamily="34" charset="0"/>
              </a:rPr>
              <a:t>request.  Call Pure Renovations 937-565-4910.</a:t>
            </a:r>
            <a:endParaRPr lang="en-US" sz="1400" dirty="0">
              <a:latin typeface="Calibri" pitchFamily="34" charset="0"/>
            </a:endParaRPr>
          </a:p>
          <a:p>
            <a:endParaRPr lang="en-US" dirty="0">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TotalTime>
  <Words>3118</Words>
  <Application>Microsoft Macintosh PowerPoint</Application>
  <PresentationFormat>On-screen Show (4:3)</PresentationFormat>
  <Paragraphs>298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Pritt</dc:creator>
  <cp:lastModifiedBy>Shelley Stephenson</cp:lastModifiedBy>
  <cp:revision>189</cp:revision>
  <dcterms:created xsi:type="dcterms:W3CDTF">2015-06-16T20:00:12Z</dcterms:created>
  <dcterms:modified xsi:type="dcterms:W3CDTF">2015-06-23T15:26:34Z</dcterms:modified>
</cp:coreProperties>
</file>